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315" r:id="rId2"/>
    <p:sldId id="311" r:id="rId3"/>
    <p:sldId id="342" r:id="rId4"/>
    <p:sldId id="346" r:id="rId5"/>
    <p:sldId id="345" r:id="rId6"/>
    <p:sldId id="344" r:id="rId7"/>
    <p:sldId id="352" r:id="rId8"/>
    <p:sldId id="341" r:id="rId9"/>
    <p:sldId id="347" r:id="rId10"/>
    <p:sldId id="356" r:id="rId11"/>
    <p:sldId id="348" r:id="rId12"/>
    <p:sldId id="353" r:id="rId13"/>
    <p:sldId id="355" r:id="rId14"/>
    <p:sldId id="354" r:id="rId15"/>
    <p:sldId id="349" r:id="rId16"/>
    <p:sldId id="358" r:id="rId17"/>
    <p:sldId id="312" r:id="rId18"/>
    <p:sldId id="257" r:id="rId19"/>
    <p:sldId id="258" r:id="rId20"/>
    <p:sldId id="259" r:id="rId21"/>
    <p:sldId id="359" r:id="rId22"/>
    <p:sldId id="260" r:id="rId23"/>
    <p:sldId id="261" r:id="rId24"/>
    <p:sldId id="263" r:id="rId25"/>
    <p:sldId id="265" r:id="rId26"/>
    <p:sldId id="264" r:id="rId27"/>
    <p:sldId id="266" r:id="rId28"/>
    <p:sldId id="360" r:id="rId29"/>
    <p:sldId id="268" r:id="rId30"/>
    <p:sldId id="327" r:id="rId31"/>
    <p:sldId id="351" r:id="rId32"/>
    <p:sldId id="328" r:id="rId33"/>
    <p:sldId id="329" r:id="rId34"/>
    <p:sldId id="325" r:id="rId35"/>
    <p:sldId id="324" r:id="rId36"/>
    <p:sldId id="331" r:id="rId37"/>
    <p:sldId id="336" r:id="rId38"/>
    <p:sldId id="332" r:id="rId39"/>
    <p:sldId id="337" r:id="rId40"/>
    <p:sldId id="333" r:id="rId41"/>
    <p:sldId id="335" r:id="rId42"/>
    <p:sldId id="334" r:id="rId43"/>
    <p:sldId id="269" r:id="rId44"/>
    <p:sldId id="270" r:id="rId45"/>
    <p:sldId id="271" r:id="rId46"/>
    <p:sldId id="302" r:id="rId47"/>
    <p:sldId id="267" r:id="rId48"/>
    <p:sldId id="339" r:id="rId49"/>
    <p:sldId id="338" r:id="rId50"/>
    <p:sldId id="340" r:id="rId51"/>
    <p:sldId id="272" r:id="rId52"/>
    <p:sldId id="275" r:id="rId53"/>
    <p:sldId id="276" r:id="rId54"/>
    <p:sldId id="277" r:id="rId55"/>
    <p:sldId id="279" r:id="rId56"/>
    <p:sldId id="278" r:id="rId57"/>
    <p:sldId id="305" r:id="rId58"/>
    <p:sldId id="316" r:id="rId59"/>
    <p:sldId id="318" r:id="rId60"/>
    <p:sldId id="306" r:id="rId61"/>
    <p:sldId id="307" r:id="rId62"/>
    <p:sldId id="308" r:id="rId63"/>
    <p:sldId id="319" r:id="rId64"/>
    <p:sldId id="296" r:id="rId65"/>
    <p:sldId id="274" r:id="rId66"/>
    <p:sldId id="288" r:id="rId67"/>
    <p:sldId id="280" r:id="rId68"/>
    <p:sldId id="282" r:id="rId69"/>
    <p:sldId id="281" r:id="rId70"/>
    <p:sldId id="283" r:id="rId71"/>
    <p:sldId id="284" r:id="rId72"/>
    <p:sldId id="285" r:id="rId73"/>
    <p:sldId id="286" r:id="rId74"/>
    <p:sldId id="294" r:id="rId75"/>
    <p:sldId id="287" r:id="rId76"/>
    <p:sldId id="289" r:id="rId77"/>
    <p:sldId id="291" r:id="rId78"/>
    <p:sldId id="290" r:id="rId79"/>
    <p:sldId id="292" r:id="rId80"/>
    <p:sldId id="293" r:id="rId81"/>
    <p:sldId id="295" r:id="rId82"/>
    <p:sldId id="297" r:id="rId83"/>
    <p:sldId id="300" r:id="rId84"/>
    <p:sldId id="323" r:id="rId85"/>
    <p:sldId id="301" r:id="rId86"/>
    <p:sldId id="303" r:id="rId87"/>
    <p:sldId id="304" r:id="rId88"/>
    <p:sldId id="320" r:id="rId89"/>
    <p:sldId id="321" r:id="rId90"/>
    <p:sldId id="322" r:id="rId91"/>
    <p:sldId id="309" r:id="rId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09" autoAdjust="0"/>
  </p:normalViewPr>
  <p:slideViewPr>
    <p:cSldViewPr>
      <p:cViewPr varScale="1">
        <p:scale>
          <a:sx n="69" d="100"/>
          <a:sy n="69" d="100"/>
        </p:scale>
        <p:origin x="-1747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020A46CD-8B9E-4817-B435-41FCEA06EF0C}" type="presOf" srcId="{6A879299-A22E-40D8-B3C1-27AD216A3427}" destId="{F6A005C6-660C-4759-AC88-4330ADFA28A8}" srcOrd="1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F69E9B40-086C-44BD-914C-5AC42008B18A}" type="presOf" srcId="{40C38D30-6874-48F3-81BE-2182B1989401}" destId="{1BEC6BBA-A3E6-43D8-A95D-A831F75AEDC6}" srcOrd="1" destOrd="0" presId="urn:microsoft.com/office/officeart/2005/8/layout/cycle2"/>
    <dgm:cxn modelId="{EDD4F62D-3EA7-4BDD-9E3F-E136C7A22359}" type="presOf" srcId="{40C38D30-6874-48F3-81BE-2182B1989401}" destId="{5DD7D6E5-832C-44E6-91DC-DB66B95BB020}" srcOrd="0" destOrd="0" presId="urn:microsoft.com/office/officeart/2005/8/layout/cycle2"/>
    <dgm:cxn modelId="{479B0E76-EF1A-4EC8-A447-261B0F823E88}" type="presOf" srcId="{7F4DC78F-2C1A-49A1-B381-07E7A7E2C866}" destId="{C26650D0-84C8-4511-A2C5-D69916DBD154}" srcOrd="0" destOrd="0" presId="urn:microsoft.com/office/officeart/2005/8/layout/cycle2"/>
    <dgm:cxn modelId="{F73EA609-2C63-4841-AA16-41D9948F4122}" type="presOf" srcId="{6A879299-A22E-40D8-B3C1-27AD216A3427}" destId="{761FEC65-2D3A-46F5-AFA7-F3168FB52E11}" srcOrd="0" destOrd="0" presId="urn:microsoft.com/office/officeart/2005/8/layout/cycle2"/>
    <dgm:cxn modelId="{07BABDDD-B822-4849-9946-BB06DF1188E4}" type="presOf" srcId="{C0833B84-3A08-4582-9ED0-9F4B8D1AD26F}" destId="{56AB1B7B-EEDB-4537-A904-07193F010DD7}" srcOrd="1" destOrd="0" presId="urn:microsoft.com/office/officeart/2005/8/layout/cycle2"/>
    <dgm:cxn modelId="{C47C1B6E-E937-4CC8-BF96-F8B4E25430CD}" type="presOf" srcId="{B10A7154-0D2E-47DD-AB19-5FCFD9C9EA99}" destId="{D4400F8B-D1EE-4382-AC8E-24816B3C947C}" srcOrd="0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5E57FB15-4C26-45BB-B93B-B0D45F4B38E4}" type="presOf" srcId="{238B430E-43A6-4689-BF89-EC8E8A4F4950}" destId="{09E63CFA-CE5C-47DA-939E-11F740A1B9F1}" srcOrd="0" destOrd="0" presId="urn:microsoft.com/office/officeart/2005/8/layout/cycle2"/>
    <dgm:cxn modelId="{B5278828-63EE-4E11-802E-C5511E58BC20}" type="presOf" srcId="{7F4DC78F-2C1A-49A1-B381-07E7A7E2C866}" destId="{60BF126E-7FDB-48CA-9F45-64137100AA2B}" srcOrd="1" destOrd="0" presId="urn:microsoft.com/office/officeart/2005/8/layout/cycle2"/>
    <dgm:cxn modelId="{B3F54031-7980-4C05-9A1D-D2BDFEA7362E}" type="presOf" srcId="{D9664CB4-FF3B-4983-AB67-26DE2D4C6D87}" destId="{345BDFB8-2117-4112-A1D2-5B4DE3890D82}" srcOrd="0" destOrd="0" presId="urn:microsoft.com/office/officeart/2005/8/layout/cycle2"/>
    <dgm:cxn modelId="{B8E9A95A-EFCE-408A-9E3E-0D68B8398436}" type="presOf" srcId="{FED34922-74C8-4A2A-9979-8BB65DCBB357}" destId="{3794E48D-AE7E-4152-9C0E-DCDB7FC470E6}" srcOrd="0" destOrd="0" presId="urn:microsoft.com/office/officeart/2005/8/layout/cycle2"/>
    <dgm:cxn modelId="{5E47CC5B-50C3-40F1-82E2-906AD33C95D3}" type="presOf" srcId="{74DCF6C3-7BE7-48D2-8159-DAC2D4738DBB}" destId="{5E474535-8FDC-44A2-91B6-43131734684B}" srcOrd="0" destOrd="0" presId="urn:microsoft.com/office/officeart/2005/8/layout/cycle2"/>
    <dgm:cxn modelId="{9BA8F3B9-1B58-42F1-A21A-274679FDD7A6}" type="presOf" srcId="{CBD95DDA-81A2-4406-8203-C51462ED5425}" destId="{145B5203-FB7F-44DE-9645-8BD364EB02DC}" srcOrd="0" destOrd="0" presId="urn:microsoft.com/office/officeart/2005/8/layout/cycle2"/>
    <dgm:cxn modelId="{027BEA72-CC9F-43F4-AB75-3D40CB0AD205}" type="presOf" srcId="{238B430E-43A6-4689-BF89-EC8E8A4F4950}" destId="{10C5E12B-FD54-457E-B0F3-A242A4AE9053}" srcOrd="1" destOrd="0" presId="urn:microsoft.com/office/officeart/2005/8/layout/cycle2"/>
    <dgm:cxn modelId="{B5CD3C37-1184-4D05-8A66-4EE2DC40057D}" type="presOf" srcId="{1C1C7B28-70A4-4731-B85D-644ECA580FED}" destId="{D57F4D84-1399-45B3-B9EC-8DFB6431E39B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1A4F2F9-AD61-4332-85A0-D188ACA6C1EC}" type="presOf" srcId="{C0833B84-3A08-4582-9ED0-9F4B8D1AD26F}" destId="{818D99E8-5E30-4F02-93AA-1F3880C30DB1}" srcOrd="0" destOrd="0" presId="urn:microsoft.com/office/officeart/2005/8/layout/cycle2"/>
    <dgm:cxn modelId="{65512260-C32C-4CC3-8DCD-AD33268313B7}" type="presParOf" srcId="{145B5203-FB7F-44DE-9645-8BD364EB02DC}" destId="{D4400F8B-D1EE-4382-AC8E-24816B3C947C}" srcOrd="0" destOrd="0" presId="urn:microsoft.com/office/officeart/2005/8/layout/cycle2"/>
    <dgm:cxn modelId="{BAAB3FDE-729F-4C15-8869-0237ECCE158F}" type="presParOf" srcId="{145B5203-FB7F-44DE-9645-8BD364EB02DC}" destId="{C26650D0-84C8-4511-A2C5-D69916DBD154}" srcOrd="1" destOrd="0" presId="urn:microsoft.com/office/officeart/2005/8/layout/cycle2"/>
    <dgm:cxn modelId="{E66934A0-A04A-4B31-9A4F-542AF9500F84}" type="presParOf" srcId="{C26650D0-84C8-4511-A2C5-D69916DBD154}" destId="{60BF126E-7FDB-48CA-9F45-64137100AA2B}" srcOrd="0" destOrd="0" presId="urn:microsoft.com/office/officeart/2005/8/layout/cycle2"/>
    <dgm:cxn modelId="{7C4AA232-C6AB-4BAD-BAE6-1277AB96BBAA}" type="presParOf" srcId="{145B5203-FB7F-44DE-9645-8BD364EB02DC}" destId="{5E474535-8FDC-44A2-91B6-43131734684B}" srcOrd="2" destOrd="0" presId="urn:microsoft.com/office/officeart/2005/8/layout/cycle2"/>
    <dgm:cxn modelId="{0A2F3595-2F83-41E9-922B-6E0D178D13B5}" type="presParOf" srcId="{145B5203-FB7F-44DE-9645-8BD364EB02DC}" destId="{09E63CFA-CE5C-47DA-939E-11F740A1B9F1}" srcOrd="3" destOrd="0" presId="urn:microsoft.com/office/officeart/2005/8/layout/cycle2"/>
    <dgm:cxn modelId="{1497A572-21F3-4474-B2EB-37CE203163BF}" type="presParOf" srcId="{09E63CFA-CE5C-47DA-939E-11F740A1B9F1}" destId="{10C5E12B-FD54-457E-B0F3-A242A4AE9053}" srcOrd="0" destOrd="0" presId="urn:microsoft.com/office/officeart/2005/8/layout/cycle2"/>
    <dgm:cxn modelId="{A44487C3-3521-4E77-AD37-F4DA09872B87}" type="presParOf" srcId="{145B5203-FB7F-44DE-9645-8BD364EB02DC}" destId="{D57F4D84-1399-45B3-B9EC-8DFB6431E39B}" srcOrd="4" destOrd="0" presId="urn:microsoft.com/office/officeart/2005/8/layout/cycle2"/>
    <dgm:cxn modelId="{B38E94A0-6547-4A5F-98DB-25660DA8AF4B}" type="presParOf" srcId="{145B5203-FB7F-44DE-9645-8BD364EB02DC}" destId="{761FEC65-2D3A-46F5-AFA7-F3168FB52E11}" srcOrd="5" destOrd="0" presId="urn:microsoft.com/office/officeart/2005/8/layout/cycle2"/>
    <dgm:cxn modelId="{ED549D2B-C32F-4BA7-8AF3-4098C86C17F8}" type="presParOf" srcId="{761FEC65-2D3A-46F5-AFA7-F3168FB52E11}" destId="{F6A005C6-660C-4759-AC88-4330ADFA28A8}" srcOrd="0" destOrd="0" presId="urn:microsoft.com/office/officeart/2005/8/layout/cycle2"/>
    <dgm:cxn modelId="{15AED844-1D17-4F16-80D7-43E84DF40E30}" type="presParOf" srcId="{145B5203-FB7F-44DE-9645-8BD364EB02DC}" destId="{3794E48D-AE7E-4152-9C0E-DCDB7FC470E6}" srcOrd="6" destOrd="0" presId="urn:microsoft.com/office/officeart/2005/8/layout/cycle2"/>
    <dgm:cxn modelId="{BA3C9BB2-4493-402D-B292-39D6932E4A05}" type="presParOf" srcId="{145B5203-FB7F-44DE-9645-8BD364EB02DC}" destId="{818D99E8-5E30-4F02-93AA-1F3880C30DB1}" srcOrd="7" destOrd="0" presId="urn:microsoft.com/office/officeart/2005/8/layout/cycle2"/>
    <dgm:cxn modelId="{43BADE30-1BFE-47F4-A7FE-B005DFADFA12}" type="presParOf" srcId="{818D99E8-5E30-4F02-93AA-1F3880C30DB1}" destId="{56AB1B7B-EEDB-4537-A904-07193F010DD7}" srcOrd="0" destOrd="0" presId="urn:microsoft.com/office/officeart/2005/8/layout/cycle2"/>
    <dgm:cxn modelId="{C114CFC8-C0FC-4F2C-A463-CB39BEBD8C78}" type="presParOf" srcId="{145B5203-FB7F-44DE-9645-8BD364EB02DC}" destId="{345BDFB8-2117-4112-A1D2-5B4DE3890D82}" srcOrd="8" destOrd="0" presId="urn:microsoft.com/office/officeart/2005/8/layout/cycle2"/>
    <dgm:cxn modelId="{C660B2D8-0CFF-46D7-84D5-E99C45DBD3BD}" type="presParOf" srcId="{145B5203-FB7F-44DE-9645-8BD364EB02DC}" destId="{5DD7D6E5-832C-44E6-91DC-DB66B95BB020}" srcOrd="9" destOrd="0" presId="urn:microsoft.com/office/officeart/2005/8/layout/cycle2"/>
    <dgm:cxn modelId="{E3ABCBCF-D6EA-4675-B9CB-C230D80993D3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1C1C7B28-70A4-4731-B85D-644ECA580FED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>
        <a:solidFill>
          <a:srgbClr val="7030A0"/>
        </a:solidFill>
      </dgm:spPr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>
        <a:solidFill>
          <a:schemeClr val="accent6"/>
        </a:solidFill>
      </dgm:spPr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0" presStyleCnt="2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1" presStyleCnt="2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E566993A-9601-4C63-925F-9F651DB3EE04}" type="presOf" srcId="{1C1C7B28-70A4-4731-B85D-644ECA580FED}" destId="{D57F4D84-1399-45B3-B9EC-8DFB6431E39B}" srcOrd="0" destOrd="0" presId="urn:microsoft.com/office/officeart/2005/8/layout/cycle2"/>
    <dgm:cxn modelId="{FE601616-E333-47C1-8159-DFAEBDD4BBA6}" type="presOf" srcId="{6A879299-A22E-40D8-B3C1-27AD216A3427}" destId="{761FEC65-2D3A-46F5-AFA7-F3168FB52E11}" srcOrd="0" destOrd="0" presId="urn:microsoft.com/office/officeart/2005/8/layout/cycle2"/>
    <dgm:cxn modelId="{3188C9DD-4D30-4EDC-8909-1FE24061AC13}" type="presOf" srcId="{D9664CB4-FF3B-4983-AB67-26DE2D4C6D87}" destId="{345BDFB8-2117-4112-A1D2-5B4DE3890D82}" srcOrd="0" destOrd="0" presId="urn:microsoft.com/office/officeart/2005/8/layout/cycle2"/>
    <dgm:cxn modelId="{396F4EB8-C0AA-4502-9202-D8E848512FBF}" type="presOf" srcId="{CBD95DDA-81A2-4406-8203-C51462ED5425}" destId="{145B5203-FB7F-44DE-9645-8BD364EB02DC}" srcOrd="0" destOrd="0" presId="urn:microsoft.com/office/officeart/2005/8/layout/cycle2"/>
    <dgm:cxn modelId="{47843C87-998C-4D92-9BFB-A765C57D4753}" srcId="{CBD95DDA-81A2-4406-8203-C51462ED5425}" destId="{1C1C7B28-70A4-4731-B85D-644ECA580FED}" srcOrd="0" destOrd="0" parTransId="{E4AA3275-CF9C-4062-B309-930BAF236BCE}" sibTransId="{6A879299-A22E-40D8-B3C1-27AD216A3427}"/>
    <dgm:cxn modelId="{861ABF82-312D-4E20-8838-B94109D178B2}" type="presOf" srcId="{40C38D30-6874-48F3-81BE-2182B1989401}" destId="{1BEC6BBA-A3E6-43D8-A95D-A831F75AEDC6}" srcOrd="1" destOrd="0" presId="urn:microsoft.com/office/officeart/2005/8/layout/cycle2"/>
    <dgm:cxn modelId="{52A332B0-B6CE-429D-9735-8D5EBB1756C7}" type="presOf" srcId="{6A879299-A22E-40D8-B3C1-27AD216A3427}" destId="{F6A005C6-660C-4759-AC88-4330ADFA28A8}" srcOrd="1" destOrd="0" presId="urn:microsoft.com/office/officeart/2005/8/layout/cycle2"/>
    <dgm:cxn modelId="{09BEC2FB-1D0B-4996-894E-D27B6239D42F}" type="presOf" srcId="{40C38D30-6874-48F3-81BE-2182B1989401}" destId="{5DD7D6E5-832C-44E6-91DC-DB66B95BB020}" srcOrd="0" destOrd="0" presId="urn:microsoft.com/office/officeart/2005/8/layout/cycle2"/>
    <dgm:cxn modelId="{FAAD7CDC-F6A2-4530-B0D4-0A4318423EA9}" srcId="{CBD95DDA-81A2-4406-8203-C51462ED5425}" destId="{D9664CB4-FF3B-4983-AB67-26DE2D4C6D87}" srcOrd="1" destOrd="0" parTransId="{7EAAB8C8-526C-4342-BCE0-1B8E83D9A9D5}" sibTransId="{40C38D30-6874-48F3-81BE-2182B1989401}"/>
    <dgm:cxn modelId="{B514B016-6F2D-4492-8F70-530E9B872796}" type="presParOf" srcId="{145B5203-FB7F-44DE-9645-8BD364EB02DC}" destId="{D57F4D84-1399-45B3-B9EC-8DFB6431E39B}" srcOrd="0" destOrd="0" presId="urn:microsoft.com/office/officeart/2005/8/layout/cycle2"/>
    <dgm:cxn modelId="{4A5E9718-3DCB-4476-BB0D-5684499506B1}" type="presParOf" srcId="{145B5203-FB7F-44DE-9645-8BD364EB02DC}" destId="{761FEC65-2D3A-46F5-AFA7-F3168FB52E11}" srcOrd="1" destOrd="0" presId="urn:microsoft.com/office/officeart/2005/8/layout/cycle2"/>
    <dgm:cxn modelId="{129B326A-F98E-4C6D-8606-F1F950805EB9}" type="presParOf" srcId="{761FEC65-2D3A-46F5-AFA7-F3168FB52E11}" destId="{F6A005C6-660C-4759-AC88-4330ADFA28A8}" srcOrd="0" destOrd="0" presId="urn:microsoft.com/office/officeart/2005/8/layout/cycle2"/>
    <dgm:cxn modelId="{1FFDAF8F-0504-4A8F-821C-A31A0354E9F3}" type="presParOf" srcId="{145B5203-FB7F-44DE-9645-8BD364EB02DC}" destId="{345BDFB8-2117-4112-A1D2-5B4DE3890D82}" srcOrd="2" destOrd="0" presId="urn:microsoft.com/office/officeart/2005/8/layout/cycle2"/>
    <dgm:cxn modelId="{6E5CD0A0-C59E-4E1F-8354-EF7F54D5FD7A}" type="presParOf" srcId="{145B5203-FB7F-44DE-9645-8BD364EB02DC}" destId="{5DD7D6E5-832C-44E6-91DC-DB66B95BB020}" srcOrd="3" destOrd="0" presId="urn:microsoft.com/office/officeart/2005/8/layout/cycle2"/>
    <dgm:cxn modelId="{AFC5B4B6-B42E-4138-A3F0-BFE89D042748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32B00421-2DA2-4D4F-96AC-5546A1D6422C}" type="presOf" srcId="{74DCF6C3-7BE7-48D2-8159-DAC2D4738DBB}" destId="{5E474535-8FDC-44A2-91B6-43131734684B}" srcOrd="0" destOrd="0" presId="urn:microsoft.com/office/officeart/2005/8/layout/cycle2"/>
    <dgm:cxn modelId="{F316A98E-0F2E-4A9E-8B7A-A52975BC857F}" type="presOf" srcId="{C0833B84-3A08-4582-9ED0-9F4B8D1AD26F}" destId="{56AB1B7B-EEDB-4537-A904-07193F010DD7}" srcOrd="1" destOrd="0" presId="urn:microsoft.com/office/officeart/2005/8/layout/cycle2"/>
    <dgm:cxn modelId="{1C3DA395-219F-4B47-9540-40FB604E9257}" type="presOf" srcId="{FED34922-74C8-4A2A-9979-8BB65DCBB357}" destId="{3794E48D-AE7E-4152-9C0E-DCDB7FC470E6}" srcOrd="0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A80E2B02-3AA8-446C-836D-3195E5E067B3}" type="presOf" srcId="{B10A7154-0D2E-47DD-AB19-5FCFD9C9EA99}" destId="{D4400F8B-D1EE-4382-AC8E-24816B3C947C}" srcOrd="0" destOrd="0" presId="urn:microsoft.com/office/officeart/2005/8/layout/cycle2"/>
    <dgm:cxn modelId="{BC47779D-C2DE-4209-8882-227C33B258FF}" type="presOf" srcId="{6A879299-A22E-40D8-B3C1-27AD216A3427}" destId="{F6A005C6-660C-4759-AC88-4330ADFA28A8}" srcOrd="1" destOrd="0" presId="urn:microsoft.com/office/officeart/2005/8/layout/cycle2"/>
    <dgm:cxn modelId="{EAF1FF38-5B7A-4F07-8649-420737E782E0}" type="presOf" srcId="{7F4DC78F-2C1A-49A1-B381-07E7A7E2C866}" destId="{C26650D0-84C8-4511-A2C5-D69916DBD154}" srcOrd="0" destOrd="0" presId="urn:microsoft.com/office/officeart/2005/8/layout/cycle2"/>
    <dgm:cxn modelId="{E27C9AC4-240F-49B7-BBB9-9D319AC808AE}" type="presOf" srcId="{D9664CB4-FF3B-4983-AB67-26DE2D4C6D87}" destId="{345BDFB8-2117-4112-A1D2-5B4DE3890D82}" srcOrd="0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5725F577-E978-428D-9BC2-73E2C6355E08}" type="presOf" srcId="{40C38D30-6874-48F3-81BE-2182B1989401}" destId="{5DD7D6E5-832C-44E6-91DC-DB66B95BB020}" srcOrd="0" destOrd="0" presId="urn:microsoft.com/office/officeart/2005/8/layout/cycle2"/>
    <dgm:cxn modelId="{3E8FB5BE-6893-48D8-94A7-60710AD74FE0}" type="presOf" srcId="{7F4DC78F-2C1A-49A1-B381-07E7A7E2C866}" destId="{60BF126E-7FDB-48CA-9F45-64137100AA2B}" srcOrd="1" destOrd="0" presId="urn:microsoft.com/office/officeart/2005/8/layout/cycle2"/>
    <dgm:cxn modelId="{64EE66C7-2FA7-4B96-87BA-68F5067F93A2}" type="presOf" srcId="{C0833B84-3A08-4582-9ED0-9F4B8D1AD26F}" destId="{818D99E8-5E30-4F02-93AA-1F3880C30DB1}" srcOrd="0" destOrd="0" presId="urn:microsoft.com/office/officeart/2005/8/layout/cycle2"/>
    <dgm:cxn modelId="{EA0D3BB7-789D-4953-A598-93100EA25613}" type="presOf" srcId="{1C1C7B28-70A4-4731-B85D-644ECA580FED}" destId="{D57F4D84-1399-45B3-B9EC-8DFB6431E39B}" srcOrd="0" destOrd="0" presId="urn:microsoft.com/office/officeart/2005/8/layout/cycle2"/>
    <dgm:cxn modelId="{23F55184-C6E5-4F04-81B1-D9BE321D58FD}" type="presOf" srcId="{40C38D30-6874-48F3-81BE-2182B1989401}" destId="{1BEC6BBA-A3E6-43D8-A95D-A831F75AEDC6}" srcOrd="1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1D575AA1-A866-466F-9CF1-1AA13D618EE4}" type="presOf" srcId="{CBD95DDA-81A2-4406-8203-C51462ED5425}" destId="{145B5203-FB7F-44DE-9645-8BD364EB02DC}" srcOrd="0" destOrd="0" presId="urn:microsoft.com/office/officeart/2005/8/layout/cycle2"/>
    <dgm:cxn modelId="{D65F64DB-38C5-423F-8EF2-3B61E3C3FEF0}" type="presOf" srcId="{238B430E-43A6-4689-BF89-EC8E8A4F4950}" destId="{09E63CFA-CE5C-47DA-939E-11F740A1B9F1}" srcOrd="0" destOrd="0" presId="urn:microsoft.com/office/officeart/2005/8/layout/cycle2"/>
    <dgm:cxn modelId="{8282887E-D988-4913-B605-C66C5412ADC4}" type="presOf" srcId="{6A879299-A22E-40D8-B3C1-27AD216A3427}" destId="{761FEC65-2D3A-46F5-AFA7-F3168FB52E11}" srcOrd="0" destOrd="0" presId="urn:microsoft.com/office/officeart/2005/8/layout/cycle2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477AF6CA-EB6A-47C0-8136-2FCA934B91D5}" type="presOf" srcId="{238B430E-43A6-4689-BF89-EC8E8A4F4950}" destId="{10C5E12B-FD54-457E-B0F3-A242A4AE9053}" srcOrd="1" destOrd="0" presId="urn:microsoft.com/office/officeart/2005/8/layout/cycle2"/>
    <dgm:cxn modelId="{F9D5F1EE-FAC4-4AD8-AE0B-158446144440}" type="presParOf" srcId="{145B5203-FB7F-44DE-9645-8BD364EB02DC}" destId="{D4400F8B-D1EE-4382-AC8E-24816B3C947C}" srcOrd="0" destOrd="0" presId="urn:microsoft.com/office/officeart/2005/8/layout/cycle2"/>
    <dgm:cxn modelId="{7EEFC8D4-6647-42A6-AA64-165BA20297A1}" type="presParOf" srcId="{145B5203-FB7F-44DE-9645-8BD364EB02DC}" destId="{C26650D0-84C8-4511-A2C5-D69916DBD154}" srcOrd="1" destOrd="0" presId="urn:microsoft.com/office/officeart/2005/8/layout/cycle2"/>
    <dgm:cxn modelId="{88B502E7-B004-45B5-9811-B3D86E80085B}" type="presParOf" srcId="{C26650D0-84C8-4511-A2C5-D69916DBD154}" destId="{60BF126E-7FDB-48CA-9F45-64137100AA2B}" srcOrd="0" destOrd="0" presId="urn:microsoft.com/office/officeart/2005/8/layout/cycle2"/>
    <dgm:cxn modelId="{AB732055-65F7-46A3-8F2D-C41859897DA8}" type="presParOf" srcId="{145B5203-FB7F-44DE-9645-8BD364EB02DC}" destId="{5E474535-8FDC-44A2-91B6-43131734684B}" srcOrd="2" destOrd="0" presId="urn:microsoft.com/office/officeart/2005/8/layout/cycle2"/>
    <dgm:cxn modelId="{D8C767DC-D0CC-4F07-84B9-0143935026D3}" type="presParOf" srcId="{145B5203-FB7F-44DE-9645-8BD364EB02DC}" destId="{09E63CFA-CE5C-47DA-939E-11F740A1B9F1}" srcOrd="3" destOrd="0" presId="urn:microsoft.com/office/officeart/2005/8/layout/cycle2"/>
    <dgm:cxn modelId="{82562E90-49E7-4328-875B-2479EC885032}" type="presParOf" srcId="{09E63CFA-CE5C-47DA-939E-11F740A1B9F1}" destId="{10C5E12B-FD54-457E-B0F3-A242A4AE9053}" srcOrd="0" destOrd="0" presId="urn:microsoft.com/office/officeart/2005/8/layout/cycle2"/>
    <dgm:cxn modelId="{BF303C12-911C-4B55-8DB8-753B998E86B0}" type="presParOf" srcId="{145B5203-FB7F-44DE-9645-8BD364EB02DC}" destId="{D57F4D84-1399-45B3-B9EC-8DFB6431E39B}" srcOrd="4" destOrd="0" presId="urn:microsoft.com/office/officeart/2005/8/layout/cycle2"/>
    <dgm:cxn modelId="{26B6A68A-E6D9-4168-B2D3-C980C54CF44E}" type="presParOf" srcId="{145B5203-FB7F-44DE-9645-8BD364EB02DC}" destId="{761FEC65-2D3A-46F5-AFA7-F3168FB52E11}" srcOrd="5" destOrd="0" presId="urn:microsoft.com/office/officeart/2005/8/layout/cycle2"/>
    <dgm:cxn modelId="{DBCAB8C0-BC5D-49AF-8E7B-90E9ACAED918}" type="presParOf" srcId="{761FEC65-2D3A-46F5-AFA7-F3168FB52E11}" destId="{F6A005C6-660C-4759-AC88-4330ADFA28A8}" srcOrd="0" destOrd="0" presId="urn:microsoft.com/office/officeart/2005/8/layout/cycle2"/>
    <dgm:cxn modelId="{F663ED00-8F16-4447-986D-B1FD03A41828}" type="presParOf" srcId="{145B5203-FB7F-44DE-9645-8BD364EB02DC}" destId="{3794E48D-AE7E-4152-9C0E-DCDB7FC470E6}" srcOrd="6" destOrd="0" presId="urn:microsoft.com/office/officeart/2005/8/layout/cycle2"/>
    <dgm:cxn modelId="{726C96F8-6A72-46A5-9AF4-4CFB26DE5DB4}" type="presParOf" srcId="{145B5203-FB7F-44DE-9645-8BD364EB02DC}" destId="{818D99E8-5E30-4F02-93AA-1F3880C30DB1}" srcOrd="7" destOrd="0" presId="urn:microsoft.com/office/officeart/2005/8/layout/cycle2"/>
    <dgm:cxn modelId="{BB9C9CA6-A07B-49AF-97C0-FD2EBA194772}" type="presParOf" srcId="{818D99E8-5E30-4F02-93AA-1F3880C30DB1}" destId="{56AB1B7B-EEDB-4537-A904-07193F010DD7}" srcOrd="0" destOrd="0" presId="urn:microsoft.com/office/officeart/2005/8/layout/cycle2"/>
    <dgm:cxn modelId="{908F9039-C0D4-4241-AB2F-0BBF8E242E59}" type="presParOf" srcId="{145B5203-FB7F-44DE-9645-8BD364EB02DC}" destId="{345BDFB8-2117-4112-A1D2-5B4DE3890D82}" srcOrd="8" destOrd="0" presId="urn:microsoft.com/office/officeart/2005/8/layout/cycle2"/>
    <dgm:cxn modelId="{A9EBE754-ACDB-495D-A847-2C6CC0748C63}" type="presParOf" srcId="{145B5203-FB7F-44DE-9645-8BD364EB02DC}" destId="{5DD7D6E5-832C-44E6-91DC-DB66B95BB020}" srcOrd="9" destOrd="0" presId="urn:microsoft.com/office/officeart/2005/8/layout/cycle2"/>
    <dgm:cxn modelId="{174AA26F-FF19-450D-A236-4E069EDF0354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F4D84-1399-45B3-B9EC-8DFB6431E39B}">
      <dsp:nvSpPr>
        <dsp:cNvPr id="0" name=""/>
        <dsp:cNvSpPr/>
      </dsp:nvSpPr>
      <dsp:spPr>
        <a:xfrm>
          <a:off x="-522261" y="1389889"/>
          <a:ext cx="3989103" cy="3013099"/>
        </a:xfrm>
        <a:prstGeom prst="ellipse">
          <a:avLst/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61930" y="1831147"/>
        <a:ext cx="2820721" cy="2130583"/>
      </dsp:txXfrm>
    </dsp:sp>
    <dsp:sp modelId="{761FEC65-2D3A-46F5-AFA7-F3168FB52E11}">
      <dsp:nvSpPr>
        <dsp:cNvPr id="0" name=""/>
        <dsp:cNvSpPr/>
      </dsp:nvSpPr>
      <dsp:spPr>
        <a:xfrm rot="21309545">
          <a:off x="2728575" y="359694"/>
          <a:ext cx="1608381" cy="1016921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729119" y="575951"/>
        <a:ext cx="1303305" cy="610153"/>
      </dsp:txXfrm>
    </dsp:sp>
    <dsp:sp modelId="{345BDFB8-2117-4112-A1D2-5B4DE3890D82}">
      <dsp:nvSpPr>
        <dsp:cNvPr id="0" name=""/>
        <dsp:cNvSpPr/>
      </dsp:nvSpPr>
      <dsp:spPr>
        <a:xfrm>
          <a:off x="3934378" y="1084250"/>
          <a:ext cx="4131682" cy="30130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4539449" y="1525508"/>
        <a:ext cx="2921540" cy="2130583"/>
      </dsp:txXfrm>
    </dsp:sp>
    <dsp:sp modelId="{5DD7D6E5-832C-44E6-91DC-DB66B95BB020}">
      <dsp:nvSpPr>
        <dsp:cNvPr id="0" name=""/>
        <dsp:cNvSpPr/>
      </dsp:nvSpPr>
      <dsp:spPr>
        <a:xfrm rot="10624850">
          <a:off x="3184018" y="3999697"/>
          <a:ext cx="1348061" cy="10169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488896" y="4195313"/>
        <a:ext cx="1042985" cy="6101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1B25D-146C-4040-B1A2-CC1577559202}" type="datetimeFigureOut">
              <a:rPr lang="en-US" smtClean="0"/>
              <a:pPr/>
              <a:t>1/12/2016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F6FE2-A3C5-4AC4-A3FC-4138421858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43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1/12/2016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71.png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79.png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01.png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01.png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01.png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01.png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01.png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Palettes turn on and off from view menu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Also, right click and </a:t>
            </a:r>
            <a:r>
              <a:rPr lang="en-US" dirty="0" err="1" smtClean="0"/>
              <a:t>ctrl+right</a:t>
            </a:r>
            <a:r>
              <a:rPr lang="en-US" dirty="0" smtClean="0"/>
              <a:t> click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5876" y="1834666"/>
            <a:ext cx="2820524" cy="182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 ApmB.vi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RollN.vi and RollUntil.vi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ShiftRegisters.vi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LV1M37_Parallelism</a:t>
            </a:r>
          </a:p>
          <a:p>
            <a:endParaRPr lang="en-US" dirty="0" smtClean="0"/>
          </a:p>
          <a:p>
            <a:r>
              <a:rPr lang="en-US" dirty="0" smtClean="0"/>
              <a:t>Demonstrate flow control issues.</a:t>
            </a:r>
          </a:p>
          <a:p>
            <a:r>
              <a:rPr lang="en-US" dirty="0" smtClean="0"/>
              <a:t>Modify LV1M37 to use a local variable stop 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why</a:t>
            </a:r>
          </a:p>
          <a:p>
            <a:r>
              <a:rPr lang="en-US" baseline="0" dirty="0" smtClean="0"/>
              <a:t>Whiteboard what we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419600"/>
            <a:ext cx="3255170" cy="175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6172200"/>
            <a:ext cx="4419600" cy="231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headers</a:t>
            </a:r>
          </a:p>
          <a:p>
            <a:r>
              <a:rPr lang="en-US" dirty="0" smtClean="0"/>
              <a:t>No attributes</a:t>
            </a:r>
          </a:p>
          <a:p>
            <a:r>
              <a:rPr lang="en-US" dirty="0" smtClean="0"/>
              <a:t>No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 headers </a:t>
            </a:r>
            <a:r>
              <a:rPr lang="en-US" b="1" dirty="0" smtClean="0"/>
              <a:t>with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with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do this!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</a:t>
            </a:r>
            <a:r>
              <a:rPr lang="en-US" dirty="0" err="1" smtClean="0"/>
              <a:t>EventDemo</a:t>
            </a:r>
            <a:r>
              <a:rPr lang="en-US" dirty="0" smtClean="0"/>
              <a:t> Empty.vi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 demo from the Producer-Consumer</a:t>
            </a:r>
            <a:r>
              <a:rPr lang="en-US" baseline="0" dirty="0" smtClean="0"/>
              <a:t> pattern.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branching and merging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</a:t>
            </a:r>
            <a:r>
              <a:rPr lang="en-US" baseline="0" dirty="0" smtClean="0"/>
              <a:t> what languages is the class familiar?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3E8F-7E11-441D-A7B2-22C1D4408A3B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DF85-95C5-4CE9-B955-B7E426931255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570D-D92B-4C9F-B7CA-4258442F2F83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1CC3-981F-480F-8B18-33A1095C3D80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EF84-3195-4DD0-970E-B65FF184EF6A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3239-FB53-41A1-801F-3FE9356702F6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A3AB-5E05-4D4A-AA14-5FA2B5DBB75D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4451-20B7-4053-9595-77BE6F247F65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4A586-7A74-4B07-A04D-03B4B13DB1EB}" type="datetime1">
              <a:rPr lang="en-US" smtClean="0"/>
              <a:pPr/>
              <a:t>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gihub.com/MichiganTech/me5990_spring2016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%3cusername%3e/me5990_spring2016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4"/>
            <a:ext cx="6400800" cy="1978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ME5990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Spring 2016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Jason D. </a:t>
            </a:r>
            <a:r>
              <a:rPr lang="en-US" sz="2000" dirty="0" err="1" smtClean="0">
                <a:solidFill>
                  <a:schemeClr val="tx1"/>
                </a:solidFill>
              </a:rPr>
              <a:t>Sommerville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2016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repos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191000" y="1295400"/>
            <a:ext cx="4800600" cy="4572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github.com/</a:t>
            </a:r>
            <a:r>
              <a:rPr lang="en-US" dirty="0" err="1" smtClean="0">
                <a:solidFill>
                  <a:schemeClr val="tx1"/>
                </a:solidFill>
                <a:latin typeface="Arial Narrow" pitchFamily="34" charset="0"/>
              </a:rPr>
              <a:t>MichganTech</a:t>
            </a:r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/me5990_spring2016</a:t>
            </a:r>
          </a:p>
        </p:txBody>
      </p:sp>
      <p:sp>
        <p:nvSpPr>
          <p:cNvPr id="13" name="TextBox 12"/>
          <p:cNvSpPr txBox="1"/>
          <p:nvPr/>
        </p:nvSpPr>
        <p:spPr>
          <a:xfrm rot="20479526">
            <a:off x="2383085" y="1553017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Instructor Push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4267200" y="3581400"/>
            <a:ext cx="4724400" cy="4572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github.com/&lt;student&gt;/me5990_spring2016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28600" y="2362200"/>
            <a:ext cx="3581400" cy="4572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Instructor’s/me5990_spring2016</a:t>
            </a:r>
          </a:p>
        </p:txBody>
      </p:sp>
      <p:cxnSp>
        <p:nvCxnSpPr>
          <p:cNvPr id="21" name="Straight Arrow Connector 20"/>
          <p:cNvCxnSpPr>
            <a:stCxn id="19" idx="0"/>
            <a:endCxn id="10" idx="1"/>
          </p:cNvCxnSpPr>
          <p:nvPr/>
        </p:nvCxnSpPr>
        <p:spPr>
          <a:xfrm rot="5400000" flipH="1" flipV="1">
            <a:off x="2686050" y="857250"/>
            <a:ext cx="838200" cy="2171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2"/>
            <a:endCxn id="15" idx="0"/>
          </p:cNvCxnSpPr>
          <p:nvPr/>
        </p:nvCxnSpPr>
        <p:spPr>
          <a:xfrm rot="16200000" flipH="1">
            <a:off x="5695950" y="2647950"/>
            <a:ext cx="18288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6200000">
            <a:off x="6391385" y="2340550"/>
            <a:ext cx="1607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Student Fork</a:t>
            </a:r>
          </a:p>
          <a:p>
            <a:r>
              <a:rPr lang="en-US" dirty="0" smtClean="0"/>
              <a:t> or Pull request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886200" y="5715000"/>
            <a:ext cx="4419600" cy="4572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Student’s/me5990_spring2016</a:t>
            </a:r>
          </a:p>
        </p:txBody>
      </p:sp>
      <p:cxnSp>
        <p:nvCxnSpPr>
          <p:cNvPr id="35" name="Straight Arrow Connector 34"/>
          <p:cNvCxnSpPr>
            <a:stCxn id="15" idx="2"/>
            <a:endCxn id="29" idx="0"/>
          </p:cNvCxnSpPr>
          <p:nvPr/>
        </p:nvCxnSpPr>
        <p:spPr>
          <a:xfrm rot="5400000">
            <a:off x="5524500" y="4610100"/>
            <a:ext cx="1676400" cy="533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17601453">
            <a:off x="6200970" y="4581377"/>
            <a:ext cx="1325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Student pull</a:t>
            </a:r>
          </a:p>
          <a:p>
            <a:r>
              <a:rPr lang="en-US" dirty="0" smtClean="0"/>
              <a:t>or push</a:t>
            </a:r>
            <a:endParaRPr lang="en-US" dirty="0"/>
          </a:p>
        </p:txBody>
      </p:sp>
      <p:cxnSp>
        <p:nvCxnSpPr>
          <p:cNvPr id="45" name="Straight Arrow Connector 44"/>
          <p:cNvCxnSpPr>
            <a:stCxn id="15" idx="1"/>
          </p:cNvCxnSpPr>
          <p:nvPr/>
        </p:nvCxnSpPr>
        <p:spPr>
          <a:xfrm rot="10800000">
            <a:off x="1828800" y="2895600"/>
            <a:ext cx="2438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 rot="1257437">
            <a:off x="2378505" y="3457142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Instructor Pull</a:t>
            </a:r>
            <a:endParaRPr lang="en-US" dirty="0"/>
          </a:p>
        </p:txBody>
      </p:sp>
      <p:pic>
        <p:nvPicPr>
          <p:cNvPr id="106500" name="Picture 4" descr="http://icons.iconarchive.com/icons/custom-icon-design/pretty-office-12/512/cloud-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1219200"/>
            <a:ext cx="609600" cy="609600"/>
          </a:xfrm>
          <a:prstGeom prst="rect">
            <a:avLst/>
          </a:prstGeom>
          <a:noFill/>
        </p:spPr>
      </p:pic>
      <p:pic>
        <p:nvPicPr>
          <p:cNvPr id="55" name="Picture 4" descr="http://icons.iconarchive.com/icons/custom-icon-design/pretty-office-12/512/cloud-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3505200"/>
            <a:ext cx="609600" cy="609600"/>
          </a:xfrm>
          <a:prstGeom prst="rect">
            <a:avLst/>
          </a:prstGeom>
          <a:noFill/>
        </p:spPr>
      </p:pic>
      <p:pic>
        <p:nvPicPr>
          <p:cNvPr id="106502" name="Picture 6" descr="http://vignette3.wikia.nocookie.net/gtawiki/images/c/c9/Computer_Icon.png/revision/latest?cb=201004210044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362200"/>
            <a:ext cx="386011" cy="399136"/>
          </a:xfrm>
          <a:prstGeom prst="rect">
            <a:avLst/>
          </a:prstGeom>
          <a:noFill/>
        </p:spPr>
      </p:pic>
      <p:pic>
        <p:nvPicPr>
          <p:cNvPr id="64" name="Picture 6" descr="http://vignette3.wikia.nocookie.net/gtawiki/images/c/c9/Computer_Icon.png/revision/latest?cb=201004210044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5715000"/>
            <a:ext cx="386011" cy="399136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3962400" y="6172200"/>
            <a:ext cx="193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50000"/>
                  </a:schemeClr>
                </a:solidFill>
              </a:rPr>
              <a:t>Do your work here</a:t>
            </a:r>
            <a:endParaRPr lang="en-US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43400" y="403860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50000"/>
                  </a:schemeClr>
                </a:solidFill>
              </a:rPr>
              <a:t>Submit your work here</a:t>
            </a:r>
            <a:endParaRPr lang="en-US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67200" y="1752600"/>
            <a:ext cx="267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50000"/>
                  </a:schemeClr>
                </a:solidFill>
              </a:rPr>
              <a:t>Get your assignments here</a:t>
            </a:r>
            <a:endParaRPr lang="en-US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4800" y="28194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Leave this alone!</a:t>
            </a:r>
            <a:endParaRPr lang="en-US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Create a </a:t>
            </a:r>
            <a:r>
              <a:rPr lang="en-US" b="0" dirty="0" err="1" smtClean="0"/>
              <a:t>github</a:t>
            </a:r>
            <a:r>
              <a:rPr lang="en-US" b="0" dirty="0" smtClean="0"/>
              <a:t> account</a:t>
            </a:r>
          </a:p>
          <a:p>
            <a:r>
              <a:rPr lang="en-US" b="0" dirty="0" smtClean="0"/>
              <a:t>E-mail me your </a:t>
            </a:r>
            <a:r>
              <a:rPr lang="en-US" b="0" dirty="0" err="1" smtClean="0"/>
              <a:t>github</a:t>
            </a:r>
            <a:r>
              <a:rPr lang="en-US" b="0" dirty="0" smtClean="0"/>
              <a:t> account username</a:t>
            </a:r>
          </a:p>
          <a:p>
            <a:r>
              <a:rPr lang="en-US" b="0" dirty="0" smtClean="0"/>
              <a:t>Wait for a confirmation e-mail from </a:t>
            </a:r>
            <a:r>
              <a:rPr lang="en-US" b="0" dirty="0" err="1" smtClean="0"/>
              <a:t>github</a:t>
            </a:r>
            <a:r>
              <a:rPr lang="en-US" b="0" dirty="0" smtClean="0"/>
              <a:t> notifying you that you’ve been added to the </a:t>
            </a:r>
            <a:r>
              <a:rPr lang="en-US" b="0" dirty="0" err="1" smtClean="0"/>
              <a:t>MichiganTech</a:t>
            </a:r>
            <a:r>
              <a:rPr lang="en-US" b="0" dirty="0" smtClean="0"/>
              <a:t> organization</a:t>
            </a:r>
          </a:p>
          <a:p>
            <a:r>
              <a:rPr lang="en-US" b="0" dirty="0" err="1" smtClean="0"/>
              <a:t>Goto</a:t>
            </a:r>
            <a:r>
              <a:rPr lang="en-US" b="0" dirty="0" smtClean="0"/>
              <a:t> </a:t>
            </a:r>
            <a:r>
              <a:rPr lang="en-US" b="0" dirty="0" smtClean="0">
                <a:hlinkClick r:id="rId2"/>
              </a:rPr>
              <a:t>http://github.com/MichiganTech/me5990_spring2016</a:t>
            </a:r>
            <a:endParaRPr lang="en-US" b="0" dirty="0" smtClean="0"/>
          </a:p>
          <a:p>
            <a:r>
              <a:rPr lang="en-US" b="0" dirty="0" smtClean="0"/>
              <a:t>Fork the repo by pressing the “Fork” button</a:t>
            </a:r>
          </a:p>
          <a:p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 b="54691"/>
          <a:stretch>
            <a:fillRect/>
          </a:stretch>
        </p:blipFill>
        <p:spPr bwMode="auto">
          <a:xfrm>
            <a:off x="1219200" y="3962400"/>
            <a:ext cx="65468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7010400" y="4800600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7543800" y="4267200"/>
            <a:ext cx="9906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905000"/>
            <a:ext cx="6248400" cy="4224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add me (</a:t>
            </a:r>
            <a:r>
              <a:rPr lang="en-US" b="0" dirty="0" err="1" smtClean="0"/>
              <a:t>jdsommer</a:t>
            </a:r>
            <a:r>
              <a:rPr lang="en-US" b="0" dirty="0" smtClean="0"/>
              <a:t>) as a collaborator to your fork!</a:t>
            </a:r>
          </a:p>
          <a:p>
            <a:pPr lvl="1"/>
            <a:r>
              <a:rPr lang="en-US" dirty="0" smtClean="0"/>
              <a:t>If I can’t see it, I can’t give you credit.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19600" y="3048000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381000" y="3429000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447800" y="3581400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71800" y="5486400"/>
            <a:ext cx="457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57600" y="2514600"/>
            <a:ext cx="762000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62000" y="5562600"/>
            <a:ext cx="2133600" cy="11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4864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/>
              <a:t>Use the </a:t>
            </a:r>
            <a:r>
              <a:rPr lang="en-US" b="0" dirty="0" err="1" smtClean="0"/>
              <a:t>git</a:t>
            </a:r>
            <a:r>
              <a:rPr lang="en-US" b="0" dirty="0" smtClean="0"/>
              <a:t> bash shell (or your favorite GUI tool)</a:t>
            </a:r>
          </a:p>
          <a:p>
            <a:r>
              <a:rPr lang="en-US" b="0" dirty="0" smtClean="0"/>
              <a:t>Getting a local copy of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(the first time)</a:t>
            </a:r>
          </a:p>
          <a:p>
            <a:pPr lvl="1"/>
            <a:r>
              <a:rPr lang="en-US" dirty="0" smtClean="0"/>
              <a:t>Sets up the “origin” name used for future pulls and pushes</a:t>
            </a:r>
            <a:endParaRPr lang="en-US" b="0" dirty="0" smtClean="0"/>
          </a:p>
          <a:p>
            <a:pPr lvl="1"/>
            <a:r>
              <a:rPr lang="en-US" sz="1900" b="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</a:rPr>
              <a:t> clone 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  <a:hlinkClick r:id="rId2"/>
              </a:rPr>
              <a:t>http://github.com/&lt;username&gt;/me5990_spring2016</a:t>
            </a:r>
            <a:endParaRPr lang="en-US" sz="19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Updating your local copy from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(every other time)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pull –u origin</a:t>
            </a:r>
            <a:endParaRPr lang="en-US" sz="21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Adding a file</a:t>
            </a:r>
          </a:p>
          <a:p>
            <a:pPr lvl="1"/>
            <a:r>
              <a:rPr lang="en-US" dirty="0" smtClean="0"/>
              <a:t>Create the file, 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add &lt;filename&gt;</a:t>
            </a:r>
          </a:p>
          <a:p>
            <a:r>
              <a:rPr lang="en-US" b="0" dirty="0" smtClean="0"/>
              <a:t>Deleting a file</a:t>
            </a:r>
          </a:p>
          <a:p>
            <a:pPr lvl="1"/>
            <a:r>
              <a:rPr lang="en-US" dirty="0" smtClean="0"/>
              <a:t>Don’t delete it without using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rm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&lt;filename&gt;</a:t>
            </a:r>
          </a:p>
          <a:p>
            <a:r>
              <a:rPr lang="en-US" b="0" dirty="0" smtClean="0"/>
              <a:t>Committing your changes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stage </a:t>
            </a:r>
            <a:r>
              <a:rPr lang="en-US" sz="1900" dirty="0" smtClean="0"/>
              <a:t>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commit</a:t>
            </a:r>
          </a:p>
          <a:p>
            <a:r>
              <a:rPr lang="en-US" b="0" dirty="0" smtClean="0"/>
              <a:t>Pushing your changes to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</a:t>
            </a:r>
          </a:p>
          <a:p>
            <a:pPr lvl="1"/>
            <a:r>
              <a:rPr lang="en-US" dirty="0" smtClean="0"/>
              <a:t>Must do this to get credit!</a:t>
            </a:r>
            <a:endParaRPr lang="en-US" b="0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push –u origin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981200"/>
            <a:ext cx="5943600" cy="4018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Pulling Updates from the Class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pull updates regularly, especially before starting new homework assignments.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1066800" y="3733800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133600" y="3886200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SCC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How often should I check in (commit) my changes?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by yourself: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 often as you like, but no less often than when every feature or modification is completed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with others: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When a feature is completed and tested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 company/project guidelines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Be sure to use commit descriptions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Label or branch “public releases” for future reference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of Subversion usage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1066800" y="4267200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1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924300" y="4232806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2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1"/>
            <a:endCxn id="40" idx="2"/>
          </p:cNvCxnSpPr>
          <p:nvPr/>
        </p:nvCxnSpPr>
        <p:spPr>
          <a:xfrm flipV="1">
            <a:off x="1543050" y="1613006"/>
            <a:ext cx="1152946" cy="26541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7597363">
            <a:off x="1045711" y="2976521"/>
            <a:ext cx="1545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 revision</a:t>
            </a:r>
            <a:endParaRPr lang="en-US" sz="1400" dirty="0"/>
          </a:p>
        </p:txBody>
      </p:sp>
      <p:sp>
        <p:nvSpPr>
          <p:cNvPr id="15" name="Oval 14"/>
          <p:cNvSpPr/>
          <p:nvPr/>
        </p:nvSpPr>
        <p:spPr>
          <a:xfrm>
            <a:off x="2819400" y="1295400"/>
            <a:ext cx="714796" cy="6858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261052" y="2590800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7" idx="1"/>
            <a:endCxn id="16" idx="3"/>
          </p:cNvCxnSpPr>
          <p:nvPr/>
        </p:nvCxnSpPr>
        <p:spPr>
          <a:xfrm flipV="1">
            <a:off x="1543050" y="3306248"/>
            <a:ext cx="866726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446878" y="1981200"/>
            <a:ext cx="582322" cy="2286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711077">
            <a:off x="2994790" y="3455852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15" idx="5"/>
          </p:cNvCxnSpPr>
          <p:nvPr/>
        </p:nvCxnSpPr>
        <p:spPr>
          <a:xfrm>
            <a:off x="3429517" y="1880767"/>
            <a:ext cx="876041" cy="23864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4158661">
            <a:off x="2976375" y="2781417"/>
            <a:ext cx="2118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Tries to push updates, fails</a:t>
            </a:r>
            <a:endParaRPr lang="en-US" sz="1400" dirty="0"/>
          </a:p>
        </p:txBody>
      </p:sp>
      <p:sp>
        <p:nvSpPr>
          <p:cNvPr id="38" name="Multiply 37"/>
          <p:cNvSpPr/>
          <p:nvPr/>
        </p:nvSpPr>
        <p:spPr>
          <a:xfrm>
            <a:off x="3595394" y="2768552"/>
            <a:ext cx="457200" cy="48143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95996" y="1219200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269060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484106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2*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7045889">
            <a:off x="4073081" y="2601757"/>
            <a:ext cx="1428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Pulls head and</a:t>
            </a:r>
          </a:p>
          <a:p>
            <a:pPr algn="ctr"/>
            <a:r>
              <a:rPr lang="en-US" sz="1400" dirty="0" smtClean="0"/>
              <a:t>resolves conflicts</a:t>
            </a:r>
            <a:endParaRPr lang="en-US" sz="1400" dirty="0"/>
          </a:p>
        </p:txBody>
      </p:sp>
      <p:sp>
        <p:nvSpPr>
          <p:cNvPr id="51" name="Can 50"/>
          <p:cNvSpPr/>
          <p:nvPr/>
        </p:nvSpPr>
        <p:spPr>
          <a:xfrm>
            <a:off x="6248400" y="4210212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3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16" idx="5"/>
          </p:cNvCxnSpPr>
          <p:nvPr/>
        </p:nvCxnSpPr>
        <p:spPr>
          <a:xfrm>
            <a:off x="3127876" y="3306248"/>
            <a:ext cx="986924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1" idx="1"/>
          </p:cNvCxnSpPr>
          <p:nvPr/>
        </p:nvCxnSpPr>
        <p:spPr>
          <a:xfrm>
            <a:off x="5638800" y="1889892"/>
            <a:ext cx="1085850" cy="2320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3808732">
            <a:off x="5714449" y="2804115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544176" y="6144654"/>
            <a:ext cx="577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denotes a modified revision that has not been committed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1543050" y="5791200"/>
            <a:ext cx="5943600" cy="28526"/>
          </a:xfrm>
          <a:prstGeom prst="straightConnector1">
            <a:avLst/>
          </a:prstGeom>
          <a:ln w="444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8024" y="563506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Time</a:t>
            </a:r>
            <a:endParaRPr lang="en-US" b="1" dirty="0"/>
          </a:p>
        </p:txBody>
      </p:sp>
      <p:sp>
        <p:nvSpPr>
          <p:cNvPr id="71" name="Oval 70"/>
          <p:cNvSpPr/>
          <p:nvPr/>
        </p:nvSpPr>
        <p:spPr>
          <a:xfrm>
            <a:off x="7287552" y="2824481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3</a:t>
            </a:r>
            <a:endParaRPr lang="en-US" dirty="0"/>
          </a:p>
        </p:txBody>
      </p:sp>
      <p:cxnSp>
        <p:nvCxnSpPr>
          <p:cNvPr id="72" name="Straight Arrow Connector 71"/>
          <p:cNvCxnSpPr>
            <a:endCxn id="71" idx="3"/>
          </p:cNvCxnSpPr>
          <p:nvPr/>
        </p:nvCxnSpPr>
        <p:spPr>
          <a:xfrm flipV="1">
            <a:off x="6778549" y="3539929"/>
            <a:ext cx="657727" cy="7013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18683452">
            <a:off x="6522406" y="3600953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8486" y="4606152"/>
            <a:ext cx="11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Server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110170" y="2905617"/>
            <a:ext cx="130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Bob’s PC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65332" y="1537162"/>
            <a:ext cx="13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Alice’s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Software Choices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4F0B-258F-4A4B-A36B-CE0E89A58F99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304800" y="1828800"/>
          <a:ext cx="8534392" cy="323596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49886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</a:tblGrid>
              <a:tr h="175260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Ease of Language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Development Environment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Data Acquisition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Instrument Control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Analysis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Debugging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</a:t>
                      </a:r>
                      <a:r>
                        <a:rPr lang="en-US" baseline="0" dirty="0" smtClean="0"/>
                        <a:t> Ease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Initial Cost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Matlab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LabVIEW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0" y="5410200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My opinion on the effectiveness of the languages for laboratory usage. Scale of 1 = worst to 5 = best.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LabVIEW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Programming language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Graphical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General purpose (but…)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flow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Great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storage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Instrumentation control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Simple to moderately 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Rapid prototyping of complex 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Programming real time systems and FPGAs*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Okay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analysis and plotting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so good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Embedded systems not supported by NI</a:t>
            </a:r>
          </a:p>
          <a:p>
            <a:pPr lvl="1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8BC2-614E-490C-9F28-DCA0745B2667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248400"/>
            <a:ext cx="5948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*Provided you are programming an NI or compatible RT or FPGA system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LabVIEW</a:t>
            </a:r>
            <a:r>
              <a:rPr lang="en-US" dirty="0" smtClean="0"/>
              <a:t> Environment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31347-2238-4D0F-A071-EAA58C68318A}" type="datetime1">
              <a:rPr lang="en-US" smtClean="0"/>
              <a:pPr/>
              <a:t>1/14/2016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828800"/>
            <a:ext cx="3581400" cy="252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295400"/>
            <a:ext cx="356967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3733800"/>
            <a:ext cx="155264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0" y="4724400"/>
            <a:ext cx="593367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4200" y="2209800"/>
            <a:ext cx="1697846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143000" y="1905000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Front Panel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3000" y="24384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User interface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2438400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Block Diagram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0" y="2895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Code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800" y="586740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3025" y="6248400"/>
            <a:ext cx="947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(FP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05600" y="5029200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Function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42825" y="54102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(BD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6600" y="5791200"/>
            <a:ext cx="194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Tools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1/12/2016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3" name="Group 73"/>
          <p:cNvGrpSpPr/>
          <p:nvPr/>
        </p:nvGrpSpPr>
        <p:grpSpPr>
          <a:xfrm>
            <a:off x="457200" y="1752600"/>
            <a:ext cx="1559260" cy="1907977"/>
            <a:chOff x="498140" y="1752600"/>
            <a:chExt cx="1559260" cy="1907977"/>
          </a:xfrm>
        </p:grpSpPr>
        <p:pic>
          <p:nvPicPr>
            <p:cNvPr id="195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196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197" name="TextBox 196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4" name="Group 71"/>
          <p:cNvGrpSpPr/>
          <p:nvPr/>
        </p:nvGrpSpPr>
        <p:grpSpPr>
          <a:xfrm>
            <a:off x="1217468" y="609167"/>
            <a:ext cx="1901984" cy="1724026"/>
            <a:chOff x="1219200" y="609600"/>
            <a:chExt cx="1901984" cy="1724026"/>
          </a:xfrm>
        </p:grpSpPr>
        <p:pic>
          <p:nvPicPr>
            <p:cNvPr id="19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92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5" name="Group 69"/>
          <p:cNvGrpSpPr/>
          <p:nvPr/>
        </p:nvGrpSpPr>
        <p:grpSpPr>
          <a:xfrm>
            <a:off x="3122468" y="532967"/>
            <a:ext cx="2116028" cy="1676400"/>
            <a:chOff x="3124200" y="533400"/>
            <a:chExt cx="2116028" cy="1676400"/>
          </a:xfrm>
        </p:grpSpPr>
        <p:pic>
          <p:nvPicPr>
            <p:cNvPr id="187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8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6" name="Group 74"/>
          <p:cNvGrpSpPr/>
          <p:nvPr/>
        </p:nvGrpSpPr>
        <p:grpSpPr>
          <a:xfrm>
            <a:off x="5332268" y="532967"/>
            <a:ext cx="1913156" cy="1483398"/>
            <a:chOff x="5334000" y="533400"/>
            <a:chExt cx="1913156" cy="1483398"/>
          </a:xfrm>
        </p:grpSpPr>
        <p:grpSp>
          <p:nvGrpSpPr>
            <p:cNvPr id="181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85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6" name="Picture 1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82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7" name="Group 75"/>
          <p:cNvGrpSpPr/>
          <p:nvPr/>
        </p:nvGrpSpPr>
        <p:grpSpPr>
          <a:xfrm>
            <a:off x="6932468" y="1523567"/>
            <a:ext cx="1795684" cy="1530729"/>
            <a:chOff x="6934200" y="1524000"/>
            <a:chExt cx="1795684" cy="1530729"/>
          </a:xfrm>
        </p:grpSpPr>
        <p:grpSp>
          <p:nvGrpSpPr>
            <p:cNvPr id="175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79" name="Picture 6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0" name="Picture 19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76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9" name="Group 79"/>
          <p:cNvGrpSpPr/>
          <p:nvPr/>
        </p:nvGrpSpPr>
        <p:grpSpPr>
          <a:xfrm>
            <a:off x="4341668" y="3276167"/>
            <a:ext cx="1607726" cy="1572090"/>
            <a:chOff x="4343400" y="3276600"/>
            <a:chExt cx="1607726" cy="1572090"/>
          </a:xfrm>
        </p:grpSpPr>
        <p:pic>
          <p:nvPicPr>
            <p:cNvPr id="169" name="Picture 1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0" name="TextBox 169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77"/>
          <p:cNvGrpSpPr/>
          <p:nvPr/>
        </p:nvGrpSpPr>
        <p:grpSpPr>
          <a:xfrm>
            <a:off x="7571519" y="4495367"/>
            <a:ext cx="1189749" cy="1452946"/>
            <a:chOff x="7573251" y="4495800"/>
            <a:chExt cx="1189749" cy="1452946"/>
          </a:xfrm>
        </p:grpSpPr>
        <p:pic>
          <p:nvPicPr>
            <p:cNvPr id="165" name="Picture 11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1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161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2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2" name="Group 81"/>
          <p:cNvGrpSpPr/>
          <p:nvPr/>
        </p:nvGrpSpPr>
        <p:grpSpPr>
          <a:xfrm>
            <a:off x="2360468" y="3657167"/>
            <a:ext cx="1402948" cy="2220402"/>
            <a:chOff x="2362200" y="3657600"/>
            <a:chExt cx="1402948" cy="2220402"/>
          </a:xfrm>
        </p:grpSpPr>
        <p:pic>
          <p:nvPicPr>
            <p:cNvPr id="159" name="Picture 15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60" name="TextBox 159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3" name="Group 82"/>
          <p:cNvGrpSpPr/>
          <p:nvPr/>
        </p:nvGrpSpPr>
        <p:grpSpPr>
          <a:xfrm>
            <a:off x="531668" y="4049835"/>
            <a:ext cx="1524000" cy="1969532"/>
            <a:chOff x="533400" y="4050268"/>
            <a:chExt cx="1524000" cy="1969532"/>
          </a:xfrm>
        </p:grpSpPr>
        <p:pic>
          <p:nvPicPr>
            <p:cNvPr id="157" name="Picture 16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8" name="TextBox 157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0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Panel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Place and arrange controls, indicators and decorations</a:t>
            </a:r>
          </a:p>
          <a:p>
            <a:pPr lvl="1"/>
            <a:r>
              <a:rPr lang="en-US" dirty="0" smtClean="0"/>
              <a:t>Controls</a:t>
            </a:r>
          </a:p>
          <a:p>
            <a:pPr lvl="2"/>
            <a:r>
              <a:rPr lang="en-US" dirty="0" smtClean="0"/>
              <a:t>Inputs to the VI</a:t>
            </a:r>
          </a:p>
          <a:p>
            <a:pPr lvl="1"/>
            <a:r>
              <a:rPr lang="en-US" dirty="0" smtClean="0"/>
              <a:t>Indicators</a:t>
            </a:r>
          </a:p>
          <a:p>
            <a:pPr lvl="2"/>
            <a:r>
              <a:rPr lang="en-US" dirty="0" smtClean="0"/>
              <a:t>Outputs from the VI</a:t>
            </a:r>
          </a:p>
          <a:p>
            <a:r>
              <a:rPr lang="en-US" dirty="0" smtClean="0"/>
              <a:t>Create VI Icons and Connector Panes</a:t>
            </a:r>
          </a:p>
          <a:p>
            <a:r>
              <a:rPr lang="en-US" dirty="0" smtClean="0"/>
              <a:t>Control Execution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EFB-62F3-403D-89A2-E69B2D33ED87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886200"/>
            <a:ext cx="172593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371600"/>
            <a:ext cx="3023235" cy="244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Placing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3886200"/>
            <a:ext cx="8686800" cy="2239963"/>
          </a:xfrm>
        </p:spPr>
        <p:txBody>
          <a:bodyPr>
            <a:normAutofit/>
          </a:bodyPr>
          <a:lstStyle/>
          <a:p>
            <a:r>
              <a:rPr lang="en-US" dirty="0" smtClean="0"/>
              <a:t>Run: </a:t>
            </a:r>
            <a:r>
              <a:rPr lang="en-US" b="0" dirty="0" smtClean="0"/>
              <a:t>start the VI’s execution</a:t>
            </a:r>
          </a:p>
          <a:p>
            <a:r>
              <a:rPr lang="en-US" dirty="0" smtClean="0"/>
              <a:t>Run continuously: </a:t>
            </a:r>
            <a:r>
              <a:rPr lang="en-US" b="0" dirty="0" smtClean="0"/>
              <a:t>run VI in a loop, endlessly (rarely used)</a:t>
            </a:r>
          </a:p>
          <a:p>
            <a:r>
              <a:rPr lang="en-US" dirty="0" smtClean="0"/>
              <a:t>Abort: </a:t>
            </a:r>
            <a:r>
              <a:rPr lang="en-US" b="0" dirty="0" smtClean="0"/>
              <a:t>This is not stop It’s ABORT!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D4E6A-FB7D-4C64-8BF6-4D9F1A6CDE83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438400"/>
            <a:ext cx="7843982" cy="46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6066" y="1905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13716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 Continuously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4491" y="18288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Abort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1200" y="3124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Pause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>
            <a:stCxn id="11" idx="2"/>
          </p:cNvCxnSpPr>
          <p:nvPr/>
        </p:nvCxnSpPr>
        <p:spPr>
          <a:xfrm rot="16200000" flipH="1">
            <a:off x="1030876" y="2326276"/>
            <a:ext cx="316468" cy="21258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295401" y="2057401"/>
            <a:ext cx="685800" cy="7619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</p:cNvCxnSpPr>
          <p:nvPr/>
        </p:nvCxnSpPr>
        <p:spPr>
          <a:xfrm rot="5400000" flipH="1" flipV="1">
            <a:off x="2273485" y="2959285"/>
            <a:ext cx="304800" cy="250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876800" y="2133600"/>
            <a:ext cx="2362200" cy="9906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00600" y="32004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Alignment, ordering, etc.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6600" y="2057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Font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805D1-44FC-4227-94BA-9A020781DCAD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19200"/>
            <a:ext cx="7455386" cy="502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524000" y="37338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18677" y="23622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Indicators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2209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Comment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52800" y="45720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Node (Function)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4114800"/>
            <a:ext cx="8686800" cy="2011363"/>
          </a:xfrm>
        </p:spPr>
        <p:txBody>
          <a:bodyPr>
            <a:normAutofit/>
          </a:bodyPr>
          <a:lstStyle/>
          <a:p>
            <a:r>
              <a:rPr lang="en-US" dirty="0" smtClean="0"/>
              <a:t>Execution Highlighting: </a:t>
            </a:r>
            <a:r>
              <a:rPr lang="en-US" b="0" dirty="0" smtClean="0"/>
              <a:t>watch the VI run (super slowly)</a:t>
            </a:r>
          </a:p>
          <a:p>
            <a:r>
              <a:rPr lang="en-US" dirty="0" smtClean="0"/>
              <a:t>Retain Wire Values: </a:t>
            </a:r>
            <a:r>
              <a:rPr lang="en-US" b="0" dirty="0" smtClean="0"/>
              <a:t>Allows use of wire probes after VI exits</a:t>
            </a:r>
          </a:p>
          <a:p>
            <a:r>
              <a:rPr lang="en-US" dirty="0" smtClean="0"/>
              <a:t>Step execution: </a:t>
            </a:r>
            <a:r>
              <a:rPr lang="en-US" b="0" dirty="0" smtClean="0"/>
              <a:t>Execute one node at a time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21C5-DFBD-400E-8C19-E80566773175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600" y="20574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Step Execution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5000" y="3429000"/>
            <a:ext cx="224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Retain Wire Values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7200" y="15240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Execution Highlighting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514600"/>
            <a:ext cx="8839200" cy="63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Arrow Connector 22"/>
          <p:cNvCxnSpPr>
            <a:stCxn id="14" idx="0"/>
          </p:cNvCxnSpPr>
          <p:nvPr/>
        </p:nvCxnSpPr>
        <p:spPr>
          <a:xfrm rot="16200000" flipV="1">
            <a:off x="2657337" y="3057663"/>
            <a:ext cx="457200" cy="285473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752600" y="20574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95600" y="2438400"/>
            <a:ext cx="1219200" cy="6858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7692" y="16002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Automatic BD “Cleanup”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6200000" flipH="1">
            <a:off x="7741225" y="21336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Control/Indicator Terminals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EE925-4547-40B9-98A6-6F8BB5F02B30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438400"/>
            <a:ext cx="5886450" cy="396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219200"/>
            <a:ext cx="3779044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114300" y="3848100"/>
            <a:ext cx="2133600" cy="3810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90600" y="4953000"/>
            <a:ext cx="1295400" cy="152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 flipV="1">
            <a:off x="2743200" y="1752600"/>
            <a:ext cx="2819400" cy="18288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4762500" y="2552700"/>
            <a:ext cx="2133600" cy="533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95041" y="12954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600" y="51816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Building a Simple VI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the Amazing Dr. </a:t>
            </a:r>
            <a:r>
              <a:rPr lang="en-US" b="0" dirty="0" err="1" smtClean="0"/>
              <a:t>Sommerville</a:t>
            </a:r>
            <a:r>
              <a:rPr lang="en-US" b="0" dirty="0" smtClean="0"/>
              <a:t> build a simple VI.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DE7B-4F6E-4B79-A4B5-7333580937DB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Dataflow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VI run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2ACB-1E02-4BF2-A686-91338B3DFAAF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Control and Indicator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br>
              <a:rPr lang="en-US" dirty="0" smtClean="0"/>
            </a:br>
            <a:r>
              <a:rPr lang="en-US" b="0" dirty="0" smtClean="0"/>
              <a:t>(Incomplete)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6AB7-0DEB-43C0-AC7E-7D05A3149D74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00200"/>
            <a:ext cx="8591550" cy="411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from 30,000 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Why do we develop software?</a:t>
            </a:r>
          </a:p>
          <a:p>
            <a:pPr lvl="1"/>
            <a:r>
              <a:rPr lang="en-US" dirty="0" smtClean="0"/>
              <a:t>To interface with the real world via hardware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flexibility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extensibility</a:t>
            </a:r>
          </a:p>
          <a:p>
            <a:pPr lvl="1"/>
            <a:r>
              <a:rPr lang="en-US" dirty="0" smtClean="0"/>
              <a:t>To enable us to acquire and process more than we could by hand</a:t>
            </a:r>
          </a:p>
          <a:p>
            <a:r>
              <a:rPr lang="en-US" dirty="0" smtClean="0"/>
              <a:t>What do we need?</a:t>
            </a:r>
          </a:p>
          <a:p>
            <a:pPr lvl="1"/>
            <a:r>
              <a:rPr lang="en-US" dirty="0" smtClean="0"/>
              <a:t>A problem</a:t>
            </a:r>
          </a:p>
          <a:p>
            <a:pPr lvl="1"/>
            <a:r>
              <a:rPr lang="en-US" i="1" dirty="0" smtClean="0"/>
              <a:t>A plan (1)</a:t>
            </a:r>
          </a:p>
          <a:p>
            <a:pPr lvl="1"/>
            <a:r>
              <a:rPr lang="en-US" dirty="0" smtClean="0"/>
              <a:t>A computer</a:t>
            </a:r>
          </a:p>
          <a:p>
            <a:pPr lvl="1"/>
            <a:r>
              <a:rPr lang="en-US" i="1" dirty="0" smtClean="0"/>
              <a:t>A language (3)</a:t>
            </a:r>
          </a:p>
          <a:p>
            <a:pPr lvl="1"/>
            <a:r>
              <a:rPr lang="en-US" dirty="0" smtClean="0"/>
              <a:t>Other tools</a:t>
            </a:r>
          </a:p>
          <a:p>
            <a:pPr lvl="2"/>
            <a:r>
              <a:rPr lang="en-US" dirty="0" smtClean="0"/>
              <a:t>Editor or integrated development environment</a:t>
            </a:r>
          </a:p>
          <a:p>
            <a:pPr lvl="2"/>
            <a:r>
              <a:rPr lang="en-US" dirty="0" smtClean="0"/>
              <a:t>Documentation tools (e.g. word processor)</a:t>
            </a:r>
          </a:p>
          <a:p>
            <a:pPr lvl="2"/>
            <a:r>
              <a:rPr lang="en-US" i="1" dirty="0" smtClean="0"/>
              <a:t>Source code control (2)</a:t>
            </a:r>
          </a:p>
          <a:p>
            <a:pPr lvl="2"/>
            <a:r>
              <a:rPr lang="en-US" dirty="0" smtClean="0"/>
              <a:t>Issue tracking database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228600" y="1676400"/>
          <a:ext cx="8610599" cy="45720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00200"/>
                <a:gridCol w="762000"/>
                <a:gridCol w="1447800"/>
                <a:gridCol w="1571623"/>
                <a:gridCol w="3228976"/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Minimum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Maximum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char,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char, unsigned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-32768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32767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65535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short, 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-2147483648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2147483647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4294967296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unsigned long,  </a:t>
                      </a:r>
                      <a:r>
                        <a:rPr lang="en-US" dirty="0" err="1" smtClean="0"/>
                        <a:t>dword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~-9x10</a:t>
                      </a:r>
                      <a:r>
                        <a:rPr lang="en-US" baseline="30000" dirty="0" smtClean="0"/>
                        <a:t>18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9x10</a:t>
                      </a:r>
                      <a:r>
                        <a:rPr lang="en-US" baseline="30000" dirty="0" smtClean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qword, long </a:t>
                      </a:r>
                      <a:r>
                        <a:rPr lang="en-US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en-US" baseline="30000" dirty="0" smtClean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~2x10</a:t>
                      </a:r>
                      <a:r>
                        <a:rPr lang="en-US" baseline="30000" dirty="0" smtClean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qword,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long </a:t>
                      </a:r>
                      <a:r>
                        <a:rPr lang="en-US" baseline="0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1390" y="1219200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Unsigned: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97222" y="1230868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 bits (e.g. 32)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1219200"/>
            <a:ext cx="2209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N-1 bits (e.g. 31)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0600" y="121920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Signed: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069984" y="1249977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200089" y="126103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8492562" y="1261039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622667" y="127210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6019800" y="1219200"/>
            <a:ext cx="304800" cy="381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881317" y="1260369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sign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Binary, Decimal and Hex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8534400" cy="4983163"/>
          </a:xfrm>
        </p:spPr>
        <p:txBody>
          <a:bodyPr/>
          <a:lstStyle/>
          <a:p>
            <a:r>
              <a:rPr lang="en-US" b="0" dirty="0" smtClean="0"/>
              <a:t>Understanding how integers are stored is useful for understanding the effect of your data choice on program speed and data size</a:t>
            </a:r>
          </a:p>
          <a:p>
            <a:r>
              <a:rPr lang="en-US" b="0" dirty="0" smtClean="0"/>
              <a:t>Binary flags in integers are often used in instrument communication protocols</a:t>
            </a:r>
          </a:p>
          <a:p>
            <a:endParaRPr lang="en-US" b="0" dirty="0"/>
          </a:p>
        </p:txBody>
      </p:sp>
      <p:pic>
        <p:nvPicPr>
          <p:cNvPr id="30" name="Picture 29" descr="BinaryDec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81532"/>
            <a:ext cx="6324600" cy="3277712"/>
          </a:xfrm>
          <a:prstGeom prst="rect">
            <a:avLst/>
          </a:prstGeom>
        </p:spPr>
      </p:pic>
      <p:sp>
        <p:nvSpPr>
          <p:cNvPr id="211972" name="AutoShape 4" descr="http://boardgamegeek.com/camo/707fa09c97a3e3d09e58d4186d3ae229d4635012/687474703a2f2f6364616e69656c2e636f6d2f706f7274666f6c696f2f47726170686963732f6c6f676f732f426162796c6f6e2d352d6c6f676f2d736865696c642e6a70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6633376" y="3581400"/>
            <a:ext cx="2510624" cy="2579132"/>
            <a:chOff x="6633376" y="3581400"/>
            <a:chExt cx="2510624" cy="2579132"/>
          </a:xfrm>
        </p:grpSpPr>
        <p:sp>
          <p:nvSpPr>
            <p:cNvPr id="31" name="TextBox 30"/>
            <p:cNvSpPr txBox="1"/>
            <p:nvPr/>
          </p:nvSpPr>
          <p:spPr>
            <a:xfrm>
              <a:off x="6633376" y="5791200"/>
              <a:ext cx="2510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Lucida Handwriting" pitchFamily="66" charset="0"/>
                </a:rPr>
                <a:t>Best TV Show Ever!</a:t>
              </a:r>
              <a:endParaRPr lang="en-US" dirty="0">
                <a:solidFill>
                  <a:schemeClr val="tx2"/>
                </a:solidFill>
                <a:latin typeface="Lucida Handwriting" pitchFamily="66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rot="10800000">
              <a:off x="7010400" y="3581400"/>
              <a:ext cx="914402" cy="533402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1974" name="Picture 6" descr="http://boardgamegeek.com/camo/707fa09c97a3e3d09e58d4186d3ae229d4635012/687474703a2f2f6364616e69656c2e636f6d2f706f7274666f6c696f2f47726170686963732f6c6f676f732f426162796c6f6e2d352d6c6f676f2d736865696c642e6a706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39000" y="4191000"/>
              <a:ext cx="1533955" cy="15621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ibm.com/developerworks/jp/java/library/j-jtp0114/floa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5514975" cy="16859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228600" y="3352800"/>
          <a:ext cx="8610599" cy="246197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163782"/>
                <a:gridCol w="554182"/>
                <a:gridCol w="1052945"/>
                <a:gridCol w="1142998"/>
                <a:gridCol w="2348346"/>
                <a:gridCol w="2348346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Mantissa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Exponent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 Exponent Range*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SGL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-38</a:t>
                      </a:r>
                      <a:r>
                        <a:rPr lang="en-US" baseline="0" dirty="0" smtClean="0"/>
                        <a:t> – 38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float, real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3621">
                <a:tc>
                  <a:txBody>
                    <a:bodyPr/>
                    <a:lstStyle/>
                    <a:p>
                      <a:r>
                        <a:rPr lang="en-US" b="0" dirty="0" smtClean="0"/>
                        <a:t>DBL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-308 –</a:t>
                      </a:r>
                      <a:r>
                        <a:rPr lang="en-US" baseline="0" dirty="0" smtClean="0"/>
                        <a:t> 308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EXT**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-4932</a:t>
                      </a:r>
                      <a:r>
                        <a:rPr lang="en-US" baseline="0" dirty="0" smtClean="0"/>
                        <a:t> – 4932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5791200"/>
            <a:ext cx="5871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Does not include subnormal values.</a:t>
            </a:r>
          </a:p>
          <a:p>
            <a:r>
              <a:rPr lang="en-US" dirty="0" smtClean="0"/>
              <a:t>**Platform dependent. Values for Windows platform shown.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1371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192" y="1383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80238" y="2514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3230" y="2526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Types—Why should I care?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b="0" dirty="0" smtClean="0"/>
              <a:t>Using the proper data type forces the user/programmer to handle the data correctly</a:t>
            </a:r>
          </a:p>
          <a:p>
            <a:r>
              <a:rPr lang="en-US" b="0" dirty="0" smtClean="0"/>
              <a:t>Using an unnecessarily large play will adversely affect performance</a:t>
            </a:r>
          </a:p>
          <a:p>
            <a:r>
              <a:rPr lang="en-US" b="0" dirty="0" smtClean="0"/>
              <a:t>Using a numeric data type which is too small can lead to loss of precision or catastrophic rollover</a:t>
            </a:r>
          </a:p>
          <a:p>
            <a:r>
              <a:rPr lang="en-US" b="0" dirty="0" smtClean="0"/>
              <a:t>Some numbers may not be exactly represented by floating values.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143000"/>
            <a:ext cx="1828800" cy="7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505200"/>
            <a:ext cx="19621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257800" y="2438400"/>
          <a:ext cx="3371850" cy="475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8" name="Formula" r:id="rId5" imgW="1969920" imgH="277200" progId="Equation.Ribbit">
                  <p:embed/>
                </p:oleObj>
              </mc:Choice>
              <mc:Fallback>
                <p:oleObj name="Formula" r:id="rId5" imgW="1969920" imgH="277200" progId="Equation.Ribbi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438400"/>
                        <a:ext cx="3371850" cy="4756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Types—Which One?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8153400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Do restrict the data type to the type of information expected or required</a:t>
            </a:r>
          </a:p>
          <a:p>
            <a:pPr lvl="1"/>
            <a:r>
              <a:rPr lang="en-US" dirty="0" smtClean="0"/>
              <a:t>Counting—use unsigned integers</a:t>
            </a:r>
          </a:p>
          <a:p>
            <a:pPr lvl="1"/>
            <a:r>
              <a:rPr lang="en-US" dirty="0" smtClean="0"/>
              <a:t>Real numbers—use floats</a:t>
            </a:r>
          </a:p>
          <a:p>
            <a:pPr lvl="1"/>
            <a:r>
              <a:rPr lang="en-US" dirty="0" smtClean="0"/>
              <a:t>Use strings only when necessary</a:t>
            </a:r>
          </a:p>
          <a:p>
            <a:r>
              <a:rPr lang="en-US" dirty="0" smtClean="0"/>
              <a:t>Don’t unnecessarily restrict the data type</a:t>
            </a:r>
          </a:p>
          <a:p>
            <a:pPr lvl="1"/>
            <a:r>
              <a:rPr lang="en-US" dirty="0" smtClean="0"/>
              <a:t>E.g. don’t use integers to represent length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Data Types--Changing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38401"/>
            <a:ext cx="4267200" cy="2133600"/>
          </a:xfrm>
        </p:spPr>
        <p:txBody>
          <a:bodyPr/>
          <a:lstStyle/>
          <a:p>
            <a:r>
              <a:rPr lang="en-US" dirty="0" smtClean="0"/>
              <a:t>Right-click on control, indicator or constant</a:t>
            </a:r>
          </a:p>
          <a:p>
            <a:r>
              <a:rPr lang="en-US" dirty="0" smtClean="0"/>
              <a:t>Representation dialog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0070" y="1428591"/>
            <a:ext cx="3604260" cy="441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Cluster group related, differently-typed data together</a:t>
            </a:r>
          </a:p>
          <a:p>
            <a:r>
              <a:rPr lang="en-US" dirty="0" smtClean="0"/>
              <a:t>Equivalent to C/C++ </a:t>
            </a:r>
            <a:r>
              <a:rPr lang="en-US" dirty="0" err="1" smtClean="0"/>
              <a:t>struct</a:t>
            </a:r>
            <a:r>
              <a:rPr lang="en-US" dirty="0" smtClean="0"/>
              <a:t> or Fortran record</a:t>
            </a:r>
          </a:p>
          <a:p>
            <a:r>
              <a:rPr lang="en-US" dirty="0" smtClean="0"/>
              <a:t>Classic example: address book entry</a:t>
            </a:r>
          </a:p>
          <a:p>
            <a:r>
              <a:rPr lang="en-US" dirty="0" smtClean="0"/>
              <a:t>Scientific examples:</a:t>
            </a:r>
          </a:p>
          <a:p>
            <a:pPr lvl="1"/>
            <a:r>
              <a:rPr lang="en-US" dirty="0" smtClean="0"/>
              <a:t>Data from multiple sensors</a:t>
            </a:r>
          </a:p>
          <a:p>
            <a:pPr lvl="1"/>
            <a:r>
              <a:rPr lang="en-US" dirty="0" smtClean="0"/>
              <a:t>Meta-data (aka attributes)</a:t>
            </a:r>
          </a:p>
          <a:p>
            <a:r>
              <a:rPr lang="en-US" dirty="0" smtClean="0"/>
              <a:t>Build an cluster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143000"/>
            <a:ext cx="266391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292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Clusters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62400"/>
            <a:ext cx="542925" cy="542925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Bundle</a:t>
            </a:r>
          </a:p>
          <a:p>
            <a:r>
              <a:rPr lang="en-US" dirty="0" smtClean="0"/>
              <a:t>Bundle by name</a:t>
            </a:r>
          </a:p>
          <a:p>
            <a:r>
              <a:rPr lang="en-US" dirty="0" smtClean="0"/>
              <a:t>Unbundle</a:t>
            </a:r>
          </a:p>
          <a:p>
            <a:r>
              <a:rPr lang="en-US" dirty="0" smtClean="0"/>
              <a:t>Unbundle by name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Demonstrate wiring clusters</a:t>
            </a:r>
          </a:p>
          <a:p>
            <a:endParaRPr lang="en-US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76400"/>
            <a:ext cx="4057513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1143000"/>
            <a:ext cx="4667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43200" y="1600200"/>
            <a:ext cx="5048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05000" y="2133600"/>
            <a:ext cx="4667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2667000"/>
            <a:ext cx="4381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Set of identically-typed values</a:t>
            </a:r>
          </a:p>
          <a:p>
            <a:r>
              <a:rPr lang="en-US" dirty="0" smtClean="0"/>
              <a:t>N-dimensional</a:t>
            </a:r>
          </a:p>
          <a:p>
            <a:pPr lvl="1"/>
            <a:r>
              <a:rPr lang="en-US" dirty="0" smtClean="0"/>
              <a:t>1-D: list, vector, etc.</a:t>
            </a:r>
          </a:p>
          <a:p>
            <a:pPr lvl="1"/>
            <a:r>
              <a:rPr lang="en-US" dirty="0" smtClean="0"/>
              <a:t>2-D: table, matrix, image, etc.</a:t>
            </a:r>
          </a:p>
          <a:p>
            <a:pPr lvl="1"/>
            <a:r>
              <a:rPr lang="en-US" dirty="0" smtClean="0"/>
              <a:t>3-D: tensor, gridded volume</a:t>
            </a:r>
          </a:p>
          <a:p>
            <a:pPr lvl="1"/>
            <a:r>
              <a:rPr lang="en-US" dirty="0" smtClean="0"/>
              <a:t>4-D+: ???</a:t>
            </a:r>
          </a:p>
          <a:p>
            <a:r>
              <a:rPr lang="en-US" i="1" dirty="0" smtClean="0"/>
              <a:t>1-D and 2-D arrays very common in data acquisition</a:t>
            </a:r>
          </a:p>
          <a:p>
            <a:r>
              <a:rPr lang="en-US" dirty="0" smtClean="0"/>
              <a:t>Create an array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4572000"/>
            <a:ext cx="542925" cy="542925"/>
          </a:xfrm>
          <a:prstGeom prst="rect">
            <a:avLst/>
          </a:prstGeom>
          <a:noFill/>
        </p:spPr>
      </p:pic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295400"/>
            <a:ext cx="251857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Array palette has numerous functions</a:t>
            </a:r>
          </a:p>
          <a:p>
            <a:r>
              <a:rPr lang="en-US" dirty="0" smtClean="0"/>
              <a:t>Index array</a:t>
            </a:r>
          </a:p>
          <a:p>
            <a:r>
              <a:rPr lang="en-US" dirty="0" smtClean="0"/>
              <a:t>Replace array subset (or element)</a:t>
            </a:r>
          </a:p>
          <a:p>
            <a:r>
              <a:rPr lang="en-US" dirty="0" smtClean="0"/>
              <a:t>Build array</a:t>
            </a:r>
          </a:p>
          <a:p>
            <a:r>
              <a:rPr lang="en-US" dirty="0" smtClean="0"/>
              <a:t>Array subset</a:t>
            </a:r>
          </a:p>
          <a:p>
            <a:r>
              <a:rPr lang="en-US" i="1" dirty="0" smtClean="0"/>
              <a:t>And many more!</a:t>
            </a:r>
          </a:p>
          <a:p>
            <a:endParaRPr lang="en-US" dirty="0" smtClean="0"/>
          </a:p>
          <a:p>
            <a:r>
              <a:rPr lang="en-US" dirty="0" smtClean="0"/>
              <a:t>Work with arrays on screen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19675"/>
            <a:ext cx="542925" cy="54292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905000"/>
            <a:ext cx="3810000" cy="301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1981200"/>
            <a:ext cx="438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28194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62200" y="3276600"/>
            <a:ext cx="4857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14600" y="37338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All elements of the same type</a:t>
            </a:r>
          </a:p>
          <a:p>
            <a:r>
              <a:rPr lang="en-US" b="0" dirty="0" smtClean="0"/>
              <a:t>Elements express dimensionality (e.g. space, time, frequency, etc.)</a:t>
            </a:r>
          </a:p>
          <a:p>
            <a:r>
              <a:rPr lang="en-US" b="0" dirty="0" smtClean="0"/>
              <a:t>Elements should be indexed</a:t>
            </a:r>
          </a:p>
          <a:p>
            <a:endParaRPr lang="en-US" b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Members are of different types (including different numeric types)</a:t>
            </a:r>
          </a:p>
          <a:p>
            <a:r>
              <a:rPr lang="en-US" b="0" dirty="0" smtClean="0"/>
              <a:t>Members express differing concepts, but are related</a:t>
            </a:r>
          </a:p>
          <a:p>
            <a:r>
              <a:rPr lang="en-US" b="0" dirty="0" smtClean="0"/>
              <a:t>Members should be named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91200" y="990600"/>
            <a:ext cx="166878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 t="3571" r="4403" b="7143"/>
          <a:stretch>
            <a:fillRect/>
          </a:stretch>
        </p:blipFill>
        <p:spPr bwMode="auto">
          <a:xfrm>
            <a:off x="1600200" y="1066800"/>
            <a:ext cx="1158234" cy="152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1143000"/>
            <a:ext cx="860107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&lt;-&gt; Cluster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95800" y="2895600"/>
            <a:ext cx="4038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Clusters—Why not both?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3733800"/>
            <a:ext cx="8686800" cy="2392363"/>
          </a:xfrm>
        </p:spPr>
        <p:txBody>
          <a:bodyPr/>
          <a:lstStyle/>
          <a:p>
            <a:r>
              <a:rPr lang="en-US" b="0" dirty="0" smtClean="0"/>
              <a:t>A common data type is the table</a:t>
            </a:r>
          </a:p>
          <a:p>
            <a:r>
              <a:rPr lang="en-US" b="0" dirty="0" smtClean="0"/>
              <a:t>Naturally expressed as a 1-D array of clusters</a:t>
            </a:r>
          </a:p>
          <a:p>
            <a:r>
              <a:rPr lang="en-US" b="0" dirty="0" err="1" smtClean="0"/>
              <a:t>LabVIEW</a:t>
            </a:r>
            <a:r>
              <a:rPr lang="en-US" b="0" dirty="0" smtClean="0"/>
              <a:t> display not limited to the above control</a:t>
            </a:r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19200"/>
            <a:ext cx="53721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268788" cy="4221163"/>
          </a:xfrm>
        </p:spPr>
        <p:txBody>
          <a:bodyPr/>
          <a:lstStyle/>
          <a:p>
            <a:r>
              <a:rPr lang="en-US" b="0" dirty="0" smtClean="0"/>
              <a:t>Iterate until stop condition</a:t>
            </a:r>
          </a:p>
          <a:p>
            <a:r>
              <a:rPr lang="en-US" b="0" dirty="0" smtClean="0"/>
              <a:t>Iterate while true condition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228600" y="1905000"/>
            <a:ext cx="4270375" cy="4221163"/>
          </a:xfrm>
        </p:spPr>
        <p:txBody>
          <a:bodyPr/>
          <a:lstStyle/>
          <a:p>
            <a:r>
              <a:rPr lang="en-US" b="0" dirty="0" smtClean="0"/>
              <a:t>Iterate N times</a:t>
            </a:r>
          </a:p>
          <a:p>
            <a:r>
              <a:rPr lang="en-US" b="0" dirty="0" smtClean="0"/>
              <a:t>Conditional may be added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6A09E-6183-4623-97C4-D240728C3946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0"/>
            <a:ext cx="460057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048000"/>
            <a:ext cx="39719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Arrow Connector 11"/>
          <p:cNvCxnSpPr/>
          <p:nvPr/>
        </p:nvCxnSpPr>
        <p:spPr>
          <a:xfrm rot="16200000" flipV="1">
            <a:off x="6934200" y="5105400"/>
            <a:ext cx="838200" cy="762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81800" y="5562600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Stop Terminal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(click to switch)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81400" y="5715000"/>
            <a:ext cx="172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Index Number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(0-based)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rot="5400000" flipH="1" flipV="1">
            <a:off x="4202804" y="3974203"/>
            <a:ext cx="1981200" cy="150039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</p:cNvCxnSpPr>
          <p:nvPr/>
        </p:nvCxnSpPr>
        <p:spPr>
          <a:xfrm rot="16200000" flipV="1">
            <a:off x="2297805" y="3569597"/>
            <a:ext cx="1752600" cy="253820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90600" y="5638800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 Count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rot="16200000" flipV="1">
            <a:off x="384888" y="4491912"/>
            <a:ext cx="1981200" cy="31257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Arrays automatically index at input terminals</a:t>
            </a:r>
          </a:p>
          <a:p>
            <a:r>
              <a:rPr lang="en-US" b="0" dirty="0" smtClean="0"/>
              <a:t>Arrays automatically built at output terminals</a:t>
            </a:r>
          </a:p>
          <a:p>
            <a:r>
              <a:rPr lang="en-US" b="0" dirty="0" smtClean="0"/>
              <a:t>Indexing/non-indexing by right-clicking on terminal</a:t>
            </a:r>
          </a:p>
          <a:p>
            <a:r>
              <a:rPr lang="en-US" b="0" dirty="0" smtClean="0"/>
              <a:t>Auto-building efficiency</a:t>
            </a:r>
          </a:p>
          <a:p>
            <a:pPr lvl="1"/>
            <a:r>
              <a:rPr lang="en-US" dirty="0" smtClean="0"/>
              <a:t>For loops: efficient</a:t>
            </a:r>
          </a:p>
          <a:p>
            <a:pPr lvl="1"/>
            <a:r>
              <a:rPr lang="en-US" dirty="0" smtClean="0"/>
              <a:t>While loops: inefficient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4267200"/>
            <a:ext cx="3343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685800" y="3886200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Auto-indexing input terminal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rot="16200000" flipH="1">
            <a:off x="2502203" y="4102405"/>
            <a:ext cx="849868" cy="115612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86400" y="381000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Auto-building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5728252" y="3632680"/>
            <a:ext cx="926068" cy="201937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657600"/>
            <a:ext cx="47720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Registers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previous values in a loop</a:t>
            </a:r>
          </a:p>
          <a:p>
            <a:pPr lvl="1"/>
            <a:r>
              <a:rPr lang="en-US" dirty="0" smtClean="0"/>
              <a:t>Value at output terminal appears at input terminal on the next iteration</a:t>
            </a:r>
          </a:p>
          <a:p>
            <a:r>
              <a:rPr lang="en-US" b="0" dirty="0" smtClean="0"/>
              <a:t>Create by right-clicking on loop boundary</a:t>
            </a:r>
          </a:p>
          <a:p>
            <a:r>
              <a:rPr lang="en-US" b="0" dirty="0" smtClean="0"/>
              <a:t>Input terminals usually must be initialized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D8A1-FA1E-4698-BC49-28541402D49E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4400" y="3124200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input terminal(s)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rot="16200000" flipH="1">
            <a:off x="2502576" y="3645576"/>
            <a:ext cx="1078468" cy="77438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38800" y="320040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6013816" y="3270916"/>
            <a:ext cx="1002268" cy="15999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Loops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operate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According to dataflow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Similar to multiple threads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Useful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Processes that operate at different rates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Separating UI code (event-based) from DAQ code (time-based)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how do I communicate from one loop to another?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Beyond scope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Local variables, global variables, message queues, semaphores, NI-PSP and other network-based solutions.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920D-14D2-4368-972A-CCD158B30628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676400"/>
            <a:ext cx="34956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Case statements allow </a:t>
            </a:r>
            <a:r>
              <a:rPr lang="en-US" b="0" dirty="0" err="1" smtClean="0"/>
              <a:t>boolean</a:t>
            </a:r>
            <a:r>
              <a:rPr lang="en-US" b="0" dirty="0" smtClean="0"/>
              <a:t> or switch-type decisions</a:t>
            </a:r>
            <a:endParaRPr 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3190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0"/>
            <a:ext cx="13525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Case statements allow </a:t>
            </a:r>
            <a:r>
              <a:rPr lang="en-US" b="0" dirty="0" err="1" smtClean="0"/>
              <a:t>boolean</a:t>
            </a:r>
            <a:r>
              <a:rPr lang="en-US" b="0" dirty="0" smtClean="0"/>
              <a:t> or switch-type decisions</a:t>
            </a:r>
            <a:endParaRPr 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3190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0"/>
            <a:ext cx="13525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Force sequence of operations</a:t>
            </a:r>
            <a:endParaRPr lang="en-US" b="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752600"/>
            <a:ext cx="76104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4191000" y="3429000"/>
            <a:ext cx="1143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6200" y="4724400"/>
            <a:ext cx="42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way to enforce sequencing via dataflow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11" idx="0"/>
            <a:endCxn id="10" idx="5"/>
          </p:cNvCxnSpPr>
          <p:nvPr/>
        </p:nvCxnSpPr>
        <p:spPr>
          <a:xfrm rot="16200000" flipV="1">
            <a:off x="5224980" y="3955999"/>
            <a:ext cx="710033" cy="826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 Student’s SDLC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838200" y="1143000"/>
          <a:ext cx="7543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Stacked Sequence Structures and Sequence Locals</a:t>
            </a:r>
            <a:endParaRPr lang="en-US" b="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 t="7742"/>
          <a:stretch>
            <a:fillRect/>
          </a:stretch>
        </p:blipFill>
        <p:spPr bwMode="auto">
          <a:xfrm>
            <a:off x="1752600" y="1676400"/>
            <a:ext cx="48387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200400"/>
            <a:ext cx="1990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4419600"/>
            <a:ext cx="197167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705600" y="1828800"/>
            <a:ext cx="16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Local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rot="10800000" flipV="1">
            <a:off x="5181600" y="2013466"/>
            <a:ext cx="1524000" cy="653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1"/>
          </p:cNvCxnSpPr>
          <p:nvPr/>
        </p:nvCxnSpPr>
        <p:spPr>
          <a:xfrm rot="10800000" flipV="1">
            <a:off x="5867400" y="2013466"/>
            <a:ext cx="838200" cy="2025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1"/>
          </p:cNvCxnSpPr>
          <p:nvPr/>
        </p:nvCxnSpPr>
        <p:spPr>
          <a:xfrm rot="10800000" flipV="1">
            <a:off x="6629400" y="2013466"/>
            <a:ext cx="76200" cy="3244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Keep a log of the previous data written to the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x-axis rate is constant, set Multiplier in the properties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data vs. time or otherwise regularly spaced x-axis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Uses,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 array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Waveform to specify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Y array of data vs. X array of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luster to pair arrays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charts and graphs can support multiple traces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743200"/>
            <a:ext cx="31242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286000"/>
            <a:ext cx="8686800" cy="3840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“</a:t>
            </a:r>
            <a:r>
              <a:rPr lang="en-US" dirty="0" err="1" smtClean="0"/>
              <a:t>LabVIEW</a:t>
            </a:r>
            <a:r>
              <a:rPr lang="en-US" dirty="0" smtClean="0"/>
              <a:t> sucks because I’ve got all these wires running all over the screen and I have to scroll everywhere and I can’t see the whole thing at once. </a:t>
            </a:r>
            <a:r>
              <a:rPr lang="en-US" dirty="0" err="1" smtClean="0"/>
              <a:t>Wah</a:t>
            </a:r>
            <a:r>
              <a:rPr lang="en-US" dirty="0" smtClean="0"/>
              <a:t>!” </a:t>
            </a:r>
          </a:p>
          <a:p>
            <a:pPr algn="ctr">
              <a:buNone/>
            </a:pPr>
            <a:r>
              <a:rPr lang="en-US" b="0" dirty="0" smtClean="0"/>
              <a:t>–Novice </a:t>
            </a:r>
            <a:r>
              <a:rPr lang="en-US" b="0" dirty="0" err="1" smtClean="0"/>
              <a:t>LabVIEW</a:t>
            </a:r>
            <a:r>
              <a:rPr lang="en-US" b="0" dirty="0" smtClean="0"/>
              <a:t> Programmer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SubVIs</a:t>
            </a:r>
            <a:r>
              <a:rPr lang="en-US" dirty="0" smtClean="0"/>
              <a:t> are like functions</a:t>
            </a:r>
          </a:p>
          <a:p>
            <a:pPr lvl="1"/>
            <a:r>
              <a:rPr lang="en-US" dirty="0" smtClean="0"/>
              <a:t>Enable modular programming</a:t>
            </a:r>
          </a:p>
          <a:p>
            <a:pPr lvl="1"/>
            <a:r>
              <a:rPr lang="en-US" dirty="0" smtClean="0"/>
              <a:t>Enable easier testing</a:t>
            </a:r>
          </a:p>
          <a:p>
            <a:pPr lvl="1"/>
            <a:r>
              <a:rPr lang="en-US" dirty="0" smtClean="0"/>
              <a:t>Make high-level VIs make sense</a:t>
            </a:r>
          </a:p>
          <a:p>
            <a:r>
              <a:rPr lang="en-US" dirty="0" smtClean="0"/>
              <a:t>But how do I make them?</a:t>
            </a:r>
          </a:p>
          <a:p>
            <a:pPr lvl="1"/>
            <a:r>
              <a:rPr lang="en-US" dirty="0" smtClean="0"/>
              <a:t>Use the </a:t>
            </a:r>
            <a:r>
              <a:rPr lang="en-US" i="1" dirty="0" smtClean="0"/>
              <a:t>Connector Pane</a:t>
            </a:r>
            <a:r>
              <a:rPr lang="en-US" dirty="0" smtClean="0"/>
              <a:t> and the </a:t>
            </a:r>
            <a:r>
              <a:rPr lang="en-US" i="1" dirty="0" smtClean="0"/>
              <a:t>Icon</a:t>
            </a:r>
            <a:endParaRPr lang="en-US" dirty="0" smtClean="0"/>
          </a:p>
          <a:p>
            <a:pPr lvl="1"/>
            <a:r>
              <a:rPr lang="en-US" dirty="0" smtClean="0"/>
              <a:t>Making a </a:t>
            </a:r>
            <a:r>
              <a:rPr lang="en-US" dirty="0" err="1" smtClean="0"/>
              <a:t>SubVI</a:t>
            </a:r>
            <a:r>
              <a:rPr lang="en-US" dirty="0" smtClean="0"/>
              <a:t> from scratch</a:t>
            </a:r>
          </a:p>
          <a:p>
            <a:pPr lvl="1"/>
            <a:r>
              <a:rPr lang="en-US" dirty="0" smtClean="0"/>
              <a:t>Collecting code into a </a:t>
            </a:r>
            <a:r>
              <a:rPr lang="en-US" dirty="0" err="1" smtClean="0"/>
              <a:t>subVI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181599"/>
          </a:xfrm>
        </p:spPr>
        <p:txBody>
          <a:bodyPr/>
          <a:lstStyle/>
          <a:p>
            <a:r>
              <a:rPr lang="en-US" dirty="0" smtClean="0"/>
              <a:t>Error Handling is primarily done through the </a:t>
            </a:r>
            <a:r>
              <a:rPr lang="en-US" i="1" dirty="0" smtClean="0"/>
              <a:t>Error Cluster</a:t>
            </a:r>
          </a:p>
          <a:p>
            <a:r>
              <a:rPr lang="en-US" dirty="0" smtClean="0"/>
              <a:t>Error Cluster has three elements:</a:t>
            </a:r>
          </a:p>
          <a:p>
            <a:pPr lvl="1"/>
            <a:r>
              <a:rPr lang="en-US" dirty="0" smtClean="0">
                <a:solidFill>
                  <a:srgbClr val="006600"/>
                </a:solidFill>
              </a:rPr>
              <a:t>Boolean</a:t>
            </a:r>
            <a:r>
              <a:rPr lang="en-US" dirty="0" smtClean="0"/>
              <a:t> error occurred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I32</a:t>
            </a:r>
            <a:r>
              <a:rPr lang="en-US" dirty="0" smtClean="0"/>
              <a:t> error code</a:t>
            </a:r>
          </a:p>
          <a:p>
            <a:pPr lvl="1"/>
            <a:r>
              <a:rPr lang="en-US" dirty="0" smtClean="0">
                <a:solidFill>
                  <a:srgbClr val="FF00FF"/>
                </a:solidFill>
              </a:rPr>
              <a:t>String</a:t>
            </a:r>
            <a:r>
              <a:rPr lang="en-US" dirty="0" smtClean="0"/>
              <a:t> location and message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Standard error terminals on bottom corners</a:t>
            </a:r>
          </a:p>
          <a:p>
            <a:r>
              <a:rPr lang="en-US" dirty="0" smtClean="0"/>
              <a:t>Error handling dialogs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3603-296D-4938-936A-215A750BE896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990600"/>
            <a:ext cx="2209800" cy="28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2895600"/>
            <a:ext cx="288036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6553200" y="2362200"/>
            <a:ext cx="762000" cy="5334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67400" y="3810000"/>
            <a:ext cx="2743200" cy="9906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3533775"/>
            <a:ext cx="15525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Statements—Error Cluster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47DA-506E-4428-A42F-1342362F2F7A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143000"/>
            <a:ext cx="50673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2038350"/>
            <a:ext cx="15525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0500" y="4267200"/>
            <a:ext cx="27813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400" dirty="0" smtClean="0"/>
              <a:t>USE IT!!</a:t>
            </a:r>
          </a:p>
          <a:p>
            <a:pPr lvl="1"/>
            <a:r>
              <a:rPr lang="en-US" dirty="0" smtClean="0"/>
              <a:t>Unexpected things go wrong, particularly for novices.</a:t>
            </a:r>
          </a:p>
          <a:p>
            <a:pPr lvl="1"/>
            <a:r>
              <a:rPr lang="en-US" dirty="0" smtClean="0"/>
              <a:t>Even if you don’t understand the error, someone else probably does</a:t>
            </a:r>
          </a:p>
          <a:p>
            <a:r>
              <a:rPr lang="en-US" dirty="0" smtClean="0"/>
              <a:t>Automatic error handling</a:t>
            </a:r>
          </a:p>
          <a:p>
            <a:pPr lvl="1"/>
            <a:r>
              <a:rPr lang="en-US" dirty="0" smtClean="0"/>
              <a:t>Per VI</a:t>
            </a:r>
          </a:p>
          <a:p>
            <a:pPr lvl="1"/>
            <a:r>
              <a:rPr lang="en-US" dirty="0" smtClean="0"/>
              <a:t>Enabled by default for unwired error outputs</a:t>
            </a:r>
          </a:p>
          <a:p>
            <a:pPr lvl="1"/>
            <a:r>
              <a:rPr lang="en-US" dirty="0" smtClean="0"/>
              <a:t>Recommended error handling settings (for intermediate+ developers)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ADF4-B359-4BE5-9017-A74C0E1F46F2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4495800"/>
            <a:ext cx="5048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is great for data acquisition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programs call Vis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Front panel is UI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Block diagram is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FP and BD linked by controls and indicators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Code executes in dataflow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Datatypes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made with case statements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 loops and while loops to repeat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Arrays auto-index and auto-build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to use and update values in a loop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execute simultaneously</a:t>
            </a:r>
          </a:p>
          <a:p>
            <a:pPr lvl="1">
              <a:buNone/>
            </a:pP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Charts and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 keep a history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Waveform Graphs for plotting data with regular x intervals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charts for irregular data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Use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to modularize code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Controls and indicators are inputs and outputs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Connector Pane to associate controls and indicators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“Create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Handling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cluster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Checking for errors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“Raising errors with General Error Handler.vi”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C630-2230-48B0-A3F7-5555A3682A97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373563"/>
          </a:xfrm>
        </p:spPr>
        <p:txBody>
          <a:bodyPr>
            <a:normAutofit/>
          </a:bodyPr>
          <a:lstStyle/>
          <a:p>
            <a:r>
              <a:rPr lang="en-US" b="0" dirty="0" smtClean="0"/>
              <a:t>From the </a:t>
            </a:r>
            <a:r>
              <a:rPr lang="en-US" b="0" dirty="0" err="1" smtClean="0"/>
              <a:t>LabVIEW</a:t>
            </a:r>
            <a:r>
              <a:rPr lang="en-US" b="0" dirty="0" smtClean="0"/>
              <a:t> Help file, read:</a:t>
            </a:r>
          </a:p>
          <a:p>
            <a:pPr lvl="1"/>
            <a:r>
              <a:rPr lang="en-US" dirty="0" smtClean="0"/>
              <a:t>Fundamentals -&gt; Loops and other Structures</a:t>
            </a:r>
          </a:p>
          <a:p>
            <a:pPr lvl="1"/>
            <a:r>
              <a:rPr lang="en-US" dirty="0" smtClean="0"/>
              <a:t>Fundamentals -&gt; Graphs and Charts</a:t>
            </a:r>
            <a:endParaRPr lang="en-US" b="0" dirty="0" smtClean="0"/>
          </a:p>
          <a:p>
            <a:r>
              <a:rPr lang="en-US" b="0" dirty="0" smtClean="0"/>
              <a:t>From NI’s </a:t>
            </a:r>
            <a:r>
              <a:rPr lang="en-US" b="0" dirty="0" err="1" smtClean="0"/>
              <a:t>LabVIEW</a:t>
            </a:r>
            <a:r>
              <a:rPr lang="en-US" b="0" dirty="0" smtClean="0"/>
              <a:t> Core 1 Exercises</a:t>
            </a:r>
          </a:p>
          <a:p>
            <a:pPr lvl="1"/>
            <a:r>
              <a:rPr lang="en-US" dirty="0" smtClean="0"/>
              <a:t>LV1M 3, 4, 5, 6, 9, 15, 17, 18, 21, 22, 23</a:t>
            </a:r>
          </a:p>
          <a:p>
            <a:pPr lvl="1"/>
            <a:r>
              <a:rPr lang="en-US" dirty="0" smtClean="0"/>
              <a:t>Due 2015-04-07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1418F-21F7-49FB-8763-A765B3E6953F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1/12/2016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2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3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71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62600" y="1524000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must be done?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8470" y="2743200"/>
            <a:ext cx="24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will the user do it?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05600" y="3124200"/>
            <a:ext cx="2267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the programmer </a:t>
            </a:r>
            <a:br>
              <a:rPr lang="en-US" dirty="0" smtClean="0"/>
            </a:br>
            <a:r>
              <a:rPr lang="en-US" dirty="0" smtClean="0"/>
              <a:t>make it happen?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05600" y="5181600"/>
            <a:ext cx="1240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Program!</a:t>
            </a:r>
          </a:p>
          <a:p>
            <a:r>
              <a:rPr lang="en-US" dirty="0" smtClean="0"/>
              <a:t>Document!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257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it do what it’s supposed to?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passes.</a:t>
            </a:r>
          </a:p>
          <a:p>
            <a:r>
              <a:rPr lang="en-US" dirty="0" smtClean="0"/>
              <a:t>Needs change.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5626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LabVIEW</a:t>
            </a:r>
            <a:r>
              <a:rPr lang="en-US" dirty="0" smtClean="0">
                <a:solidFill>
                  <a:srgbClr val="0000FF"/>
                </a:solidFill>
              </a:rPr>
              <a:t> has numerous functions for analyzing data</a:t>
            </a:r>
          </a:p>
          <a:p>
            <a:pPr lvl="1"/>
            <a:r>
              <a:rPr lang="en-US" dirty="0" smtClean="0"/>
              <a:t>May not be the best choice for all analysis</a:t>
            </a:r>
          </a:p>
          <a:p>
            <a:pPr lvl="1"/>
            <a:r>
              <a:rPr lang="en-US" dirty="0" smtClean="0"/>
              <a:t>Is your analysis simple, consisting of only a few steps?</a:t>
            </a:r>
          </a:p>
          <a:p>
            <a:pPr lvl="1"/>
            <a:r>
              <a:rPr lang="en-US" dirty="0" smtClean="0"/>
              <a:t>Does your analysis need to be online during your acquisition?</a:t>
            </a:r>
          </a:p>
          <a:p>
            <a:pPr lvl="1"/>
            <a:r>
              <a:rPr lang="en-US" dirty="0" smtClean="0"/>
              <a:t>Do you know exactly what you want to do to analyze your data?</a:t>
            </a:r>
          </a:p>
          <a:p>
            <a:r>
              <a:rPr lang="en-US" dirty="0" smtClean="0"/>
              <a:t>Other choices:</a:t>
            </a:r>
          </a:p>
          <a:p>
            <a:pPr lvl="1"/>
            <a:r>
              <a:rPr lang="en-US" dirty="0" smtClean="0"/>
              <a:t>Diadem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err="1" smtClean="0"/>
              <a:t>SciPy</a:t>
            </a:r>
            <a:r>
              <a:rPr lang="en-US" dirty="0" smtClean="0"/>
              <a:t> + </a:t>
            </a:r>
            <a:r>
              <a:rPr lang="en-US" dirty="0" err="1" smtClean="0"/>
              <a:t>NumPy</a:t>
            </a:r>
            <a:r>
              <a:rPr lang="en-US" dirty="0" smtClean="0"/>
              <a:t> + Python</a:t>
            </a:r>
          </a:p>
          <a:p>
            <a:pPr lvl="1"/>
            <a:r>
              <a:rPr lang="en-US" dirty="0" smtClean="0"/>
              <a:t>It is possible to incorporate analysis functions from Diadem or </a:t>
            </a:r>
            <a:r>
              <a:rPr lang="en-US" dirty="0" err="1" smtClean="0"/>
              <a:t>Matlab</a:t>
            </a:r>
            <a:r>
              <a:rPr lang="en-US" dirty="0" smtClean="0"/>
              <a:t> into </a:t>
            </a:r>
            <a:r>
              <a:rPr lang="en-US" dirty="0" err="1" smtClean="0"/>
              <a:t>LabVIEW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05E3-8300-49DA-89E2-AD8C6B1AA2A6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4086224"/>
            <a:ext cx="3062410" cy="216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990600"/>
            <a:ext cx="2344293" cy="25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109854" y="3546764"/>
            <a:ext cx="236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Some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of the palettes with analysis functions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Acquire N measurements, computer average and std. dev.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1BC63-99FF-48DE-93BE-2C0A46123C9A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676400"/>
            <a:ext cx="7282430" cy="448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Apply a low-pass filter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1D63-D0B8-4249-B3BF-E7C66E665A8F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1102" y="1600200"/>
            <a:ext cx="6723698" cy="460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1/12/2016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6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77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to save?</a:t>
            </a:r>
          </a:p>
          <a:p>
            <a:pPr lvl="1"/>
            <a:r>
              <a:rPr lang="en-US" dirty="0" smtClean="0"/>
              <a:t>Dataset: The raw data (if feasible)</a:t>
            </a:r>
          </a:p>
          <a:p>
            <a:pPr lvl="1"/>
            <a:r>
              <a:rPr lang="en-US" dirty="0" smtClean="0"/>
              <a:t>Intermediate results (standard deviations and other simple processing)</a:t>
            </a:r>
          </a:p>
          <a:p>
            <a:pPr lvl="1"/>
            <a:r>
              <a:rPr lang="en-US" dirty="0" smtClean="0"/>
              <a:t>Attributes:</a:t>
            </a:r>
          </a:p>
          <a:p>
            <a:pPr lvl="2"/>
            <a:r>
              <a:rPr lang="en-US" dirty="0" smtClean="0"/>
              <a:t>Date</a:t>
            </a:r>
          </a:p>
          <a:p>
            <a:pPr lvl="2"/>
            <a:r>
              <a:rPr lang="en-US" dirty="0" smtClean="0"/>
              <a:t>Time</a:t>
            </a:r>
          </a:p>
          <a:p>
            <a:pPr lvl="2"/>
            <a:r>
              <a:rPr lang="en-US" dirty="0" smtClean="0"/>
              <a:t>Purpose of data (comments)</a:t>
            </a:r>
          </a:p>
          <a:p>
            <a:pPr lvl="2"/>
            <a:r>
              <a:rPr lang="en-US" dirty="0" smtClean="0"/>
              <a:t>Acquisition information (instrumentation, settings)</a:t>
            </a:r>
          </a:p>
          <a:p>
            <a:pPr lvl="1"/>
            <a:r>
              <a:rPr lang="en-US" dirty="0" smtClean="0"/>
              <a:t>You can’t save too many details!</a:t>
            </a:r>
          </a:p>
          <a:p>
            <a:pPr lvl="2"/>
            <a:r>
              <a:rPr lang="en-US" dirty="0" smtClean="0"/>
              <a:t>You never know what you’ll wish you had recorded latter</a:t>
            </a:r>
          </a:p>
          <a:p>
            <a:r>
              <a:rPr lang="en-US" dirty="0" smtClean="0"/>
              <a:t>Saving processed results?</a:t>
            </a:r>
          </a:p>
          <a:p>
            <a:pPr lvl="1"/>
            <a:r>
              <a:rPr lang="en-US" dirty="0" smtClean="0"/>
              <a:t>Best to save in separate files</a:t>
            </a:r>
          </a:p>
          <a:p>
            <a:pPr lvl="1"/>
            <a:r>
              <a:rPr lang="en-US" dirty="0" smtClean="0"/>
              <a:t>Use attributes to describe the raw data source and processing methods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C823-039C-4A14-99F7-218FFC13D46A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Data: What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I/O</a:t>
            </a:r>
          </a:p>
          <a:p>
            <a:pPr lvl="1"/>
            <a:r>
              <a:rPr lang="en-US" dirty="0" smtClean="0"/>
              <a:t>Text, CSV</a:t>
            </a:r>
          </a:p>
          <a:p>
            <a:pPr lvl="1"/>
            <a:r>
              <a:rPr lang="en-US" dirty="0" smtClean="0"/>
              <a:t>Raw binary</a:t>
            </a:r>
          </a:p>
          <a:p>
            <a:pPr lvl="1"/>
            <a:r>
              <a:rPr lang="en-US" dirty="0" smtClean="0"/>
              <a:t>Self-describing formats</a:t>
            </a:r>
          </a:p>
          <a:p>
            <a:pPr lvl="2"/>
            <a:r>
              <a:rPr lang="en-US" dirty="0" smtClean="0"/>
              <a:t>TDMS</a:t>
            </a:r>
          </a:p>
          <a:p>
            <a:pPr lvl="2"/>
            <a:r>
              <a:rPr lang="en-US" dirty="0" err="1" smtClean="0"/>
              <a:t>NetCDF</a:t>
            </a:r>
            <a:endParaRPr lang="en-US" dirty="0" smtClean="0"/>
          </a:p>
          <a:p>
            <a:pPr lvl="2"/>
            <a:r>
              <a:rPr lang="en-US" dirty="0" smtClean="0"/>
              <a:t>HDF5</a:t>
            </a:r>
          </a:p>
          <a:p>
            <a:pPr lvl="2"/>
            <a:r>
              <a:rPr lang="en-US" dirty="0" smtClean="0"/>
              <a:t>Etc.</a:t>
            </a:r>
          </a:p>
          <a:p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Use Simple Query Language (SQL) to write, search, etc.</a:t>
            </a:r>
          </a:p>
          <a:p>
            <a:pPr lvl="1"/>
            <a:r>
              <a:rPr lang="en-US" dirty="0" smtClean="0"/>
              <a:t>Data organized in cross-linked tables</a:t>
            </a:r>
          </a:p>
          <a:p>
            <a:pPr lvl="1"/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postgresql</a:t>
            </a:r>
            <a:r>
              <a:rPr lang="en-US" dirty="0" smtClean="0"/>
              <a:t>, </a:t>
            </a:r>
            <a:r>
              <a:rPr lang="en-US" dirty="0" err="1" smtClean="0"/>
              <a:t>SQLite</a:t>
            </a:r>
            <a:r>
              <a:rPr lang="en-US" dirty="0" smtClean="0"/>
              <a:t>, Access, Oracle, etc.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3971-8C24-45EA-87BE-DF63F1B3F5B6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Preliminaries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754563"/>
          </a:xfrm>
        </p:spPr>
        <p:txBody>
          <a:bodyPr>
            <a:normAutofit/>
          </a:bodyPr>
          <a:lstStyle/>
          <a:p>
            <a:r>
              <a:rPr lang="en-US" dirty="0" smtClean="0"/>
              <a:t>I will primarily talk about writing data, not reading it</a:t>
            </a:r>
          </a:p>
          <a:p>
            <a:pPr lvl="1"/>
            <a:r>
              <a:rPr lang="en-US" dirty="0" smtClean="0"/>
              <a:t>Very often, LV is used for acquiring data and saving it</a:t>
            </a:r>
          </a:p>
          <a:p>
            <a:pPr lvl="1"/>
            <a:r>
              <a:rPr lang="en-US" dirty="0" smtClean="0"/>
              <a:t>Decisions are normally made when writing the file. When reading, the decisions are made for you.</a:t>
            </a:r>
          </a:p>
          <a:p>
            <a:r>
              <a:rPr lang="en-US" dirty="0" smtClean="0"/>
              <a:t>In most circumstances, there is no one “right” answer</a:t>
            </a:r>
          </a:p>
          <a:p>
            <a:r>
              <a:rPr lang="en-US" dirty="0" smtClean="0"/>
              <a:t>In most circumstances, there are many wrong answers!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9D30-C5D7-4D4A-9080-A457E3D484E7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Easy to understand</a:t>
            </a:r>
          </a:p>
          <a:p>
            <a:r>
              <a:rPr lang="en-US" b="0" dirty="0" smtClean="0"/>
              <a:t>Always work</a:t>
            </a:r>
          </a:p>
          <a:p>
            <a:r>
              <a:rPr lang="en-US" b="0" dirty="0" smtClean="0"/>
              <a:t>Portable to any computer</a:t>
            </a:r>
          </a:p>
          <a:p>
            <a:r>
              <a:rPr lang="en-US" b="0" dirty="0" smtClean="0"/>
              <a:t>All computers have software that can inspect them</a:t>
            </a:r>
          </a:p>
          <a:p>
            <a:r>
              <a:rPr lang="en-US" b="0" dirty="0" smtClean="0"/>
              <a:t>Readable by all processing software</a:t>
            </a:r>
          </a:p>
          <a:p>
            <a:r>
              <a:rPr lang="en-US" b="0" dirty="0" smtClean="0"/>
              <a:t>Great for archival data</a:t>
            </a:r>
          </a:p>
          <a:p>
            <a:pPr lvl="1"/>
            <a:r>
              <a:rPr lang="en-US" dirty="0" smtClean="0"/>
              <a:t>100 years from now, Notepad will still exist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Inefficient</a:t>
            </a:r>
          </a:p>
          <a:p>
            <a:pPr lvl="1"/>
            <a:r>
              <a:rPr lang="en-US" dirty="0" smtClean="0"/>
              <a:t>Disk space</a:t>
            </a:r>
          </a:p>
          <a:p>
            <a:pPr lvl="1"/>
            <a:r>
              <a:rPr lang="en-US" dirty="0" smtClean="0"/>
              <a:t>Processor speed</a:t>
            </a:r>
          </a:p>
          <a:p>
            <a:r>
              <a:rPr lang="en-US" b="0" dirty="0" smtClean="0"/>
              <a:t>Difficult to represent higher-order data (&gt;2-D)</a:t>
            </a:r>
          </a:p>
          <a:p>
            <a:r>
              <a:rPr lang="en-US" b="0" dirty="0" smtClean="0"/>
              <a:t>Annoying to store attributes</a:t>
            </a:r>
          </a:p>
          <a:p>
            <a:r>
              <a:rPr lang="en-US" b="0" dirty="0" smtClean="0"/>
              <a:t>Difficult to show relationships between datasets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28E2-5433-4539-B595-6089821E38D0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5943600"/>
            <a:ext cx="8382000" cy="563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Gotchas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Line</a:t>
            </a:r>
            <a:r>
              <a:rPr kumimoji="0" lang="en-US" sz="22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endings differ from platform to platform (CR, LF, CR+LF)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Files: </a:t>
            </a:r>
            <a:r>
              <a:rPr lang="en-US" b="0" dirty="0" smtClean="0"/>
              <a:t>Delimiters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Data is usually delimited by a character. Common choices are</a:t>
            </a:r>
          </a:p>
          <a:p>
            <a:pPr lvl="1"/>
            <a:r>
              <a:rPr lang="en-US" dirty="0" smtClean="0"/>
              <a:t>Comma</a:t>
            </a:r>
          </a:p>
          <a:p>
            <a:pPr lvl="1"/>
            <a:r>
              <a:rPr lang="en-US" b="0" dirty="0" smtClean="0"/>
              <a:t>Tab (my favorite)</a:t>
            </a:r>
          </a:p>
          <a:p>
            <a:pPr lvl="1"/>
            <a:r>
              <a:rPr lang="en-US" dirty="0" smtClean="0"/>
              <a:t>Space</a:t>
            </a:r>
          </a:p>
          <a:p>
            <a:r>
              <a:rPr lang="en-US" b="0" dirty="0" smtClean="0"/>
              <a:t>Sometimes data is character column-delimited</a:t>
            </a:r>
          </a:p>
          <a:p>
            <a:pPr lvl="1"/>
            <a:r>
              <a:rPr lang="en-US" dirty="0" smtClean="0"/>
              <a:t>A new field starts at given character column numbers</a:t>
            </a:r>
          </a:p>
          <a:p>
            <a:pPr lvl="1"/>
            <a:r>
              <a:rPr lang="en-US" dirty="0" smtClean="0"/>
              <a:t>Data is padded by spaces or zeros to fill the column</a:t>
            </a:r>
          </a:p>
          <a:p>
            <a:pPr lvl="1"/>
            <a:r>
              <a:rPr lang="en-US" dirty="0" smtClean="0"/>
              <a:t>(See next slide for example)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5BA-E97D-4181-96CE-20880F72A0D2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What’s wrong with this file?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13D09-4859-40BD-91B9-AC8C46FAD3EE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b="27570"/>
          <a:stretch>
            <a:fillRect/>
          </a:stretch>
        </p:blipFill>
        <p:spPr bwMode="auto">
          <a:xfrm>
            <a:off x="533400" y="16002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When developing </a:t>
            </a:r>
            <a:r>
              <a:rPr lang="en-US" b="0" i="1" dirty="0" smtClean="0"/>
              <a:t>any </a:t>
            </a:r>
            <a:r>
              <a:rPr lang="en-US" b="0" dirty="0" smtClean="0"/>
              <a:t>software, use it!</a:t>
            </a:r>
          </a:p>
          <a:p>
            <a:r>
              <a:rPr lang="en-US" b="0" dirty="0" smtClean="0"/>
              <a:t>Even if you do the requirements analysis and design on a napkin</a:t>
            </a:r>
          </a:p>
          <a:p>
            <a:r>
              <a:rPr lang="en-US" b="0" dirty="0" smtClean="0"/>
              <a:t>Absolutely required for large projects or projects with multiple people working on it</a:t>
            </a:r>
          </a:p>
          <a:p>
            <a:r>
              <a:rPr lang="en-US" b="0" dirty="0" smtClean="0"/>
              <a:t>(We won’t be using much of the Evolution portion in this class.)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Better with column headers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B33E-73B0-45BB-8182-5E2D8F8A2C96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b="27772"/>
          <a:stretch>
            <a:fillRect/>
          </a:stretch>
        </p:blipFill>
        <p:spPr bwMode="auto">
          <a:xfrm>
            <a:off x="533400" y="1600200"/>
            <a:ext cx="817616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Header alignment fixed when imported to Excel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220D-0335-4D0A-8A1F-25484EADFF15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b="32813"/>
          <a:stretch>
            <a:fillRect/>
          </a:stretch>
        </p:blipFill>
        <p:spPr bwMode="auto">
          <a:xfrm>
            <a:off x="609600" y="1524000"/>
            <a:ext cx="791241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Even better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A335-9E0E-4C6F-BCA8-51122BAE48E7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b="30179"/>
          <a:stretch>
            <a:fillRect/>
          </a:stretch>
        </p:blipFill>
        <p:spPr bwMode="auto">
          <a:xfrm>
            <a:off x="533400" y="1676400"/>
            <a:ext cx="817616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Best practices for writing text files in </a:t>
            </a:r>
            <a:r>
              <a:rPr lang="en-US" sz="2400" b="0" dirty="0" err="1" smtClean="0"/>
              <a:t>LabVIEW</a:t>
            </a:r>
            <a:endParaRPr lang="en-US" sz="2400" b="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524000"/>
            <a:ext cx="6019800" cy="4602163"/>
          </a:xfrm>
        </p:spPr>
        <p:txBody>
          <a:bodyPr/>
          <a:lstStyle/>
          <a:p>
            <a:r>
              <a:rPr lang="en-US" dirty="0" smtClean="0"/>
              <a:t>Don’t use Write To Spreadsheet File.vi</a:t>
            </a:r>
          </a:p>
          <a:p>
            <a:pPr lvl="1"/>
            <a:r>
              <a:rPr lang="en-US" dirty="0" smtClean="0"/>
              <a:t>No headers, attributes, or good error handling</a:t>
            </a:r>
          </a:p>
          <a:p>
            <a:r>
              <a:rPr lang="en-US" dirty="0" smtClean="0"/>
              <a:t>Do write your own </a:t>
            </a:r>
            <a:r>
              <a:rPr lang="en-US" dirty="0" err="1" smtClean="0"/>
              <a:t>SubVI</a:t>
            </a:r>
            <a:r>
              <a:rPr lang="en-US" dirty="0" smtClean="0"/>
              <a:t> specific to your data</a:t>
            </a:r>
          </a:p>
          <a:p>
            <a:pPr lvl="1"/>
            <a:r>
              <a:rPr lang="en-US" dirty="0" smtClean="0"/>
              <a:t>Use string function Array to Spreadsheet String liberally</a:t>
            </a:r>
          </a:p>
          <a:p>
            <a:pPr lvl="1"/>
            <a:r>
              <a:rPr lang="en-US" dirty="0" smtClean="0"/>
              <a:t>Write attributes and headers</a:t>
            </a:r>
          </a:p>
          <a:p>
            <a:r>
              <a:rPr lang="en-US" dirty="0" smtClean="0"/>
              <a:t>Develop a file and directory naming convention and stick to it</a:t>
            </a:r>
          </a:p>
          <a:p>
            <a:r>
              <a:rPr lang="en-US" dirty="0" smtClean="0"/>
              <a:t>Watch and learn…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07B6-9C7D-4D89-A866-CB73A3D03037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828800"/>
            <a:ext cx="2493645" cy="288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Multiply 9"/>
          <p:cNvSpPr/>
          <p:nvPr/>
        </p:nvSpPr>
        <p:spPr>
          <a:xfrm>
            <a:off x="6553200" y="2133600"/>
            <a:ext cx="609600" cy="685800"/>
          </a:xfrm>
          <a:prstGeom prst="mathMultiply">
            <a:avLst/>
          </a:prstGeom>
          <a:solidFill>
            <a:srgbClr val="FF0000">
              <a:alpha val="3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A Complete CSV Writing VI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1B9E-0C60-445E-B70B-41820C0618A1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676400"/>
            <a:ext cx="67627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Binary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752601"/>
            <a:ext cx="4268788" cy="3810000"/>
          </a:xfrm>
        </p:spPr>
        <p:txBody>
          <a:bodyPr>
            <a:normAutofit/>
          </a:bodyPr>
          <a:lstStyle/>
          <a:p>
            <a:r>
              <a:rPr lang="en-US" b="0" dirty="0" smtClean="0"/>
              <a:t>Most efficient (no overhead)</a:t>
            </a:r>
          </a:p>
          <a:p>
            <a:r>
              <a:rPr lang="en-US" b="0" dirty="0" smtClean="0"/>
              <a:t>Can store arbitrarily complex data</a:t>
            </a:r>
          </a:p>
          <a:p>
            <a:r>
              <a:rPr lang="en-US" b="0" dirty="0" smtClean="0"/>
              <a:t>Complete control over how data is saved</a:t>
            </a:r>
          </a:p>
          <a:p>
            <a:pPr lvl="1"/>
            <a:r>
              <a:rPr lang="en-US" dirty="0" smtClean="0"/>
              <a:t>Useful if application-specific knowledge can save space or time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Extremely limited software selection</a:t>
            </a:r>
          </a:p>
          <a:p>
            <a:pPr lvl="1"/>
            <a:r>
              <a:rPr lang="en-US" dirty="0" smtClean="0"/>
              <a:t>Only your software can read/write it</a:t>
            </a:r>
          </a:p>
          <a:p>
            <a:r>
              <a:rPr lang="en-US" b="0" dirty="0" smtClean="0"/>
              <a:t>Files unintelligible without format documentation</a:t>
            </a:r>
          </a:p>
          <a:p>
            <a:pPr lvl="1"/>
            <a:r>
              <a:rPr lang="en-US" dirty="0" smtClean="0"/>
              <a:t>Don’t lose it!</a:t>
            </a:r>
          </a:p>
          <a:p>
            <a:pPr lvl="1"/>
            <a:r>
              <a:rPr lang="en-US" b="0" dirty="0" smtClean="0"/>
              <a:t>Terrible for archival data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271-7701-42AB-BCD9-03069BA913C6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4876800"/>
            <a:ext cx="8382000" cy="140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Byte order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1266" name="Picture 2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4953000"/>
            <a:ext cx="2590800" cy="1390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</a:t>
            </a:r>
            <a:r>
              <a:rPr lang="en-US" dirty="0" err="1" smtClean="0"/>
              <a:t>Endian</a:t>
            </a:r>
            <a:r>
              <a:rPr lang="en-US" dirty="0" smtClean="0"/>
              <a:t> vs. Little </a:t>
            </a:r>
            <a:r>
              <a:rPr lang="en-US" dirty="0" err="1" smtClean="0"/>
              <a:t>Endian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3EC-2519-41B9-B7A2-A7C804327542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15" name="Picture 4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371600"/>
            <a:ext cx="3276600" cy="462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09600"/>
          </a:xfrm>
        </p:spPr>
        <p:txBody>
          <a:bodyPr/>
          <a:lstStyle/>
          <a:p>
            <a:r>
              <a:rPr lang="en-US" dirty="0" smtClean="0"/>
              <a:t>What is a self-describing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4678363"/>
          </a:xfrm>
        </p:spPr>
        <p:txBody>
          <a:bodyPr>
            <a:normAutofit/>
          </a:bodyPr>
          <a:lstStyle/>
          <a:p>
            <a:r>
              <a:rPr lang="en-US" b="0" dirty="0" smtClean="0"/>
              <a:t>Format that allows arbitrary data to be stored in a binary format</a:t>
            </a:r>
          </a:p>
          <a:p>
            <a:r>
              <a:rPr lang="en-US" b="0" dirty="0" smtClean="0"/>
              <a:t>But, format follows an accepted standard</a:t>
            </a:r>
          </a:p>
          <a:p>
            <a:pPr lvl="1"/>
            <a:r>
              <a:rPr lang="en-US" dirty="0" smtClean="0"/>
              <a:t>Contents of the file may be discovered</a:t>
            </a:r>
            <a:endParaRPr lang="en-US" b="0" dirty="0" smtClean="0"/>
          </a:p>
          <a:p>
            <a:pPr lvl="1"/>
            <a:r>
              <a:rPr lang="en-US" dirty="0" smtClean="0"/>
              <a:t>Enables data interchange with other software packages</a:t>
            </a:r>
          </a:p>
          <a:p>
            <a:pPr lvl="1"/>
            <a:r>
              <a:rPr lang="en-US" b="0" dirty="0" smtClean="0"/>
              <a:t>Enables a generic viewer application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8903-5C3F-493A-903B-C990C732A494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5029200"/>
            <a:ext cx="10096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516" name="AutoShape 4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8" name="AutoShape 6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0" name="AutoShape 8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22" name="Picture 10" descr="http://upload.wikimedia.org/wikipedia/en/1/19/HDF_File_Format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4876800"/>
            <a:ext cx="1523999" cy="838200"/>
          </a:xfrm>
          <a:prstGeom prst="rect">
            <a:avLst/>
          </a:prstGeom>
          <a:noFill/>
        </p:spPr>
      </p:pic>
      <p:grpSp>
        <p:nvGrpSpPr>
          <p:cNvPr id="18" name="Group 17"/>
          <p:cNvGrpSpPr/>
          <p:nvPr/>
        </p:nvGrpSpPr>
        <p:grpSpPr>
          <a:xfrm>
            <a:off x="1066800" y="4191000"/>
            <a:ext cx="1209675" cy="461665"/>
            <a:chOff x="609600" y="3733800"/>
            <a:chExt cx="1209675" cy="461665"/>
          </a:xfrm>
        </p:grpSpPr>
        <p:pic>
          <p:nvPicPr>
            <p:cNvPr id="64523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47800" y="3774132"/>
              <a:ext cx="3714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609600" y="3733800"/>
              <a:ext cx="9460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TDMS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86200" y="3657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pitchFamily="34" charset="0"/>
                <a:cs typeface="Arial" pitchFamily="34" charset="0"/>
              </a:rPr>
              <a:t>CDF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Self-describing formats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676400"/>
            <a:ext cx="4268788" cy="4495799"/>
          </a:xfrm>
        </p:spPr>
        <p:txBody>
          <a:bodyPr>
            <a:normAutofit/>
          </a:bodyPr>
          <a:lstStyle/>
          <a:p>
            <a:r>
              <a:rPr lang="en-US" b="0" dirty="0" smtClean="0"/>
              <a:t>More efficient than Text</a:t>
            </a:r>
          </a:p>
          <a:p>
            <a:r>
              <a:rPr lang="en-US" b="0" dirty="0" smtClean="0"/>
              <a:t>Many formats can store arbitrarily complex data</a:t>
            </a:r>
          </a:p>
          <a:p>
            <a:r>
              <a:rPr lang="en-US" b="0" dirty="0" smtClean="0"/>
              <a:t>Format provides mechanisms for common features</a:t>
            </a:r>
          </a:p>
          <a:p>
            <a:pPr lvl="1"/>
            <a:r>
              <a:rPr lang="en-US" sz="2200" dirty="0" smtClean="0"/>
              <a:t>Higher-order datasets</a:t>
            </a:r>
          </a:p>
          <a:p>
            <a:pPr lvl="1"/>
            <a:r>
              <a:rPr lang="en-US" sz="2200" dirty="0" smtClean="0"/>
              <a:t>Attributes</a:t>
            </a:r>
          </a:p>
          <a:p>
            <a:pPr lvl="1"/>
            <a:r>
              <a:rPr lang="en-US" sz="2200" dirty="0" smtClean="0"/>
              <a:t>Images</a:t>
            </a:r>
          </a:p>
          <a:p>
            <a:r>
              <a:rPr lang="en-US" b="0" dirty="0" smtClean="0"/>
              <a:t>Format may allow grouping of datasets</a:t>
            </a:r>
          </a:p>
          <a:p>
            <a:pPr lvl="1"/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Advantages (cont.)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4267200"/>
            <a:ext cx="4270375" cy="1905000"/>
          </a:xfrm>
        </p:spPr>
        <p:txBody>
          <a:bodyPr/>
          <a:lstStyle/>
          <a:p>
            <a:r>
              <a:rPr lang="en-US" b="0" dirty="0" smtClean="0"/>
              <a:t>Not as widely used as text</a:t>
            </a:r>
          </a:p>
          <a:p>
            <a:r>
              <a:rPr lang="en-US" b="0" dirty="0" smtClean="0"/>
              <a:t>Less efficient than raw binary</a:t>
            </a:r>
          </a:p>
          <a:p>
            <a:r>
              <a:rPr lang="en-US" b="0" dirty="0" smtClean="0"/>
              <a:t>Data customers may not like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9604B-0F27-4F54-B396-73B47303A2E6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4648200" y="3657600"/>
            <a:ext cx="4270375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Disadvantages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48200" y="1676401"/>
            <a:ext cx="4268788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Data easily inspected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With format-specific software</a:t>
            </a:r>
          </a:p>
          <a:p>
            <a:pPr marL="228600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software packages will be able to read it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But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check first!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HDF5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Hierarchical Data Format 5</a:t>
            </a:r>
          </a:p>
          <a:p>
            <a:pPr lvl="1"/>
            <a:r>
              <a:rPr lang="en-US" dirty="0" smtClean="0"/>
              <a:t>Data stored in a tree inside the file</a:t>
            </a:r>
          </a:p>
          <a:p>
            <a:pPr lvl="1"/>
            <a:r>
              <a:rPr lang="en-US" dirty="0" smtClean="0"/>
              <a:t>Groups, datasets, attributes</a:t>
            </a:r>
          </a:p>
          <a:p>
            <a:pPr lvl="1"/>
            <a:r>
              <a:rPr lang="en-US" dirty="0" err="1" smtClean="0"/>
              <a:t>HDFView</a:t>
            </a:r>
            <a:r>
              <a:rPr lang="en-US" dirty="0" smtClean="0"/>
              <a:t> application</a:t>
            </a:r>
          </a:p>
          <a:p>
            <a:r>
              <a:rPr lang="en-US" dirty="0" smtClean="0"/>
              <a:t>Native library supports</a:t>
            </a:r>
          </a:p>
          <a:p>
            <a:pPr lvl="1"/>
            <a:r>
              <a:rPr lang="en-US" dirty="0" smtClean="0"/>
              <a:t>C/C++</a:t>
            </a:r>
          </a:p>
          <a:p>
            <a:pPr lvl="1"/>
            <a:r>
              <a:rPr lang="en-US" dirty="0" smtClean="0"/>
              <a:t>FORTRAN</a:t>
            </a:r>
          </a:p>
          <a:p>
            <a:pPr lvl="1"/>
            <a:r>
              <a:rPr lang="en-US" dirty="0" smtClean="0"/>
              <a:t>Java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Supported by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V7.3 .mat files </a:t>
            </a:r>
            <a:r>
              <a:rPr lang="en-US" i="1" dirty="0" smtClean="0"/>
              <a:t>are</a:t>
            </a:r>
            <a:r>
              <a:rPr lang="en-US" dirty="0" smtClean="0"/>
              <a:t> HDF5</a:t>
            </a:r>
          </a:p>
          <a:p>
            <a:pPr lvl="1"/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smtClean="0"/>
              <a:t>Python (h5py, </a:t>
            </a:r>
            <a:r>
              <a:rPr lang="en-US" dirty="0" err="1" smtClean="0"/>
              <a:t>pytables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LabVIEW</a:t>
            </a:r>
            <a:r>
              <a:rPr lang="en-US" dirty="0" smtClean="0"/>
              <a:t> (Live HDF5)</a:t>
            </a:r>
          </a:p>
          <a:p>
            <a:r>
              <a:rPr lang="en-US" dirty="0" err="1" smtClean="0"/>
              <a:t>HDFView</a:t>
            </a:r>
            <a:endParaRPr lang="en-US" dirty="0" smtClean="0"/>
          </a:p>
          <a:p>
            <a:pPr lvl="1"/>
            <a:r>
              <a:rPr lang="en-US" dirty="0" smtClean="0"/>
              <a:t>Viewer application for HDF4 and HDF5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3E2E-3030-4807-98E3-F3FAE38717C8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Control (SCC)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6934200" cy="2895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Also called Revision Control System (RCS) or Version Control system (VCS)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Keeps track of edits to code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review of history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global, long-term undo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multiple people to work on code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minimal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conflicts!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branching and merging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2162" name="Picture 2" descr="http://www.essentialsql.com/wp-content/uploads/2015/02/Version-Contro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4038600"/>
            <a:ext cx="5114925" cy="2428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609600"/>
          </a:xfrm>
        </p:spPr>
        <p:txBody>
          <a:bodyPr/>
          <a:lstStyle/>
          <a:p>
            <a:r>
              <a:rPr lang="en-US" dirty="0" smtClean="0"/>
              <a:t>Simple Live HDF5 Write with Attributes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88EA9-2D70-4274-A11B-4D6C8BEE215A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371600"/>
            <a:ext cx="67818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Examples shown write all data at the end of the program</a:t>
            </a:r>
          </a:p>
          <a:p>
            <a:r>
              <a:rPr lang="en-US" dirty="0" smtClean="0"/>
              <a:t>For extended experiments, write more frequently</a:t>
            </a:r>
          </a:p>
          <a:p>
            <a:pPr lvl="1"/>
            <a:r>
              <a:rPr lang="en-US" dirty="0" smtClean="0"/>
              <a:t>Don’t risk loosing all the data!</a:t>
            </a:r>
          </a:p>
          <a:p>
            <a:r>
              <a:rPr lang="en-US" dirty="0" smtClean="0"/>
              <a:t>Logging can be done in all formats</a:t>
            </a:r>
          </a:p>
          <a:p>
            <a:r>
              <a:rPr lang="en-US" dirty="0" smtClean="0"/>
              <a:t>Make sure to leave the file open</a:t>
            </a:r>
          </a:p>
          <a:p>
            <a:pPr lvl="1"/>
            <a:r>
              <a:rPr lang="en-US" dirty="0" smtClean="0"/>
              <a:t>Repeatedly opening and closing the file is very time consuming and unnecessary</a:t>
            </a:r>
          </a:p>
          <a:p>
            <a:r>
              <a:rPr lang="en-US" dirty="0" smtClean="0"/>
              <a:t>BEWARE of file buffering</a:t>
            </a:r>
          </a:p>
          <a:p>
            <a:pPr lvl="1"/>
            <a:r>
              <a:rPr lang="en-US" dirty="0" smtClean="0"/>
              <a:t>Data is not written to disk on every software write call</a:t>
            </a:r>
          </a:p>
          <a:p>
            <a:pPr lvl="1"/>
            <a:r>
              <a:rPr lang="en-US" dirty="0" smtClean="0"/>
              <a:t>For efficiency, modern systems wait until a sufficient amount of data is written and then flush it to disk all at once.</a:t>
            </a:r>
          </a:p>
          <a:p>
            <a:pPr lvl="1"/>
            <a:r>
              <a:rPr lang="en-US" dirty="0" smtClean="0"/>
              <a:t>For critical data, force the write by calling the flush call appropriate to your format</a:t>
            </a:r>
          </a:p>
          <a:p>
            <a:pPr lvl="1"/>
            <a:r>
              <a:rPr lang="en-US" dirty="0" smtClean="0"/>
              <a:t>Note that flush is time-consuming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4C8C-CF85-4E64-A42A-12A98255FB1F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4DF4-A7A2-488C-979C-02D234999FCA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Data Streaming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E44C-0122-44E2-B425-591D24967125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" name="Group 39"/>
          <p:cNvGrpSpPr/>
          <p:nvPr/>
        </p:nvGrpSpPr>
        <p:grpSpPr>
          <a:xfrm>
            <a:off x="1219200" y="1371600"/>
            <a:ext cx="2438400" cy="2057400"/>
            <a:chOff x="1219200" y="1371600"/>
            <a:chExt cx="2438400" cy="2057400"/>
          </a:xfrm>
        </p:grpSpPr>
        <p:sp>
          <p:nvSpPr>
            <p:cNvPr id="7" name="Oval 6"/>
            <p:cNvSpPr/>
            <p:nvPr/>
          </p:nvSpPr>
          <p:spPr>
            <a:xfrm>
              <a:off x="2971800" y="2743200"/>
              <a:ext cx="685800" cy="68580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19200" y="1371600"/>
              <a:ext cx="1311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1. Open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9" idx="2"/>
              <a:endCxn id="7" idx="1"/>
            </p:cNvCxnSpPr>
            <p:nvPr/>
          </p:nvCxnSpPr>
          <p:spPr>
            <a:xfrm rot="16200000" flipH="1">
              <a:off x="1968427" y="1739827"/>
              <a:ext cx="1010368" cy="1197244"/>
            </a:xfrm>
            <a:prstGeom prst="straightConnector1">
              <a:avLst/>
            </a:prstGeom>
            <a:ln w="31750">
              <a:solidFill>
                <a:srgbClr val="000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514600" y="1371600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(2. Configure)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800600" y="1371600"/>
            <a:ext cx="2456655" cy="461665"/>
            <a:chOff x="4724400" y="1371600"/>
            <a:chExt cx="2456655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4882060" y="1371600"/>
              <a:ext cx="2128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3. Read/Write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010400" y="1411932"/>
              <a:ext cx="170655" cy="381000"/>
              <a:chOff x="7146133" y="1371600"/>
              <a:chExt cx="170655" cy="3810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" name="Group 22"/>
            <p:cNvGrpSpPr/>
            <p:nvPr/>
          </p:nvGrpSpPr>
          <p:grpSpPr>
            <a:xfrm rot="10800000">
              <a:off x="4724400" y="1411933"/>
              <a:ext cx="170655" cy="381000"/>
              <a:chOff x="7146133" y="1371600"/>
              <a:chExt cx="170655" cy="381000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0" name="Oval 29"/>
          <p:cNvSpPr/>
          <p:nvPr/>
        </p:nvSpPr>
        <p:spPr>
          <a:xfrm>
            <a:off x="4267200" y="2819400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5" idx="2"/>
            <a:endCxn id="30" idx="7"/>
          </p:cNvCxnSpPr>
          <p:nvPr/>
        </p:nvCxnSpPr>
        <p:spPr>
          <a:xfrm rot="5400000">
            <a:off x="4894215" y="1791618"/>
            <a:ext cx="1086568" cy="1169863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91400" y="13716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4. Close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034633" y="2662535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4" idx="2"/>
            <a:endCxn id="35" idx="0"/>
          </p:cNvCxnSpPr>
          <p:nvPr/>
        </p:nvCxnSpPr>
        <p:spPr>
          <a:xfrm rot="5400000">
            <a:off x="7310951" y="1899848"/>
            <a:ext cx="829270" cy="696105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34" grpId="0"/>
      <p:bldP spid="3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 far, most of our VIs have been sequential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start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read controls and/or acquire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write to indicators and/or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exit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This is not always sufficient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there are multiple processes that you may need?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need to reconfigure something in the middle?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want to pause your acquisition?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an error occurs and you’d like to try to recover?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 need a plan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And a while loop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 patterns that solve common problems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Master-slave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Producer-consumer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Queued message handler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Patterns may be mixed and matched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try not to overdevelop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Templates available for each of the above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Menu File-&gt;New…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From Template-&gt;Frameworks-&gt;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524000"/>
            <a:ext cx="3583348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r>
              <a:rPr lang="en-US" b="0" dirty="0" smtClean="0"/>
              <a:t>Architecture for responding to events called </a:t>
            </a:r>
            <a:r>
              <a:rPr lang="en-US" b="0" i="1" dirty="0" smtClean="0"/>
              <a:t>state changes</a:t>
            </a:r>
            <a:endParaRPr lang="en-US" b="0" dirty="0" smtClean="0"/>
          </a:p>
          <a:p>
            <a:r>
              <a:rPr lang="en-US" b="0" dirty="0" smtClean="0"/>
              <a:t>State machine can be described by a </a:t>
            </a:r>
            <a:r>
              <a:rPr lang="en-US" b="0" i="1" dirty="0" smtClean="0"/>
              <a:t>state chart</a:t>
            </a:r>
          </a:p>
          <a:p>
            <a:r>
              <a:rPr lang="en-US" b="0" dirty="0" smtClean="0"/>
              <a:t>Base pattern for any non-sequential program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12" name="Picture 11" descr="si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667000"/>
            <a:ext cx="5486400" cy="3672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Maintaining State Info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057400"/>
            <a:ext cx="3810000" cy="4419600"/>
          </a:xfrm>
        </p:spPr>
        <p:txBody>
          <a:bodyPr>
            <a:normAutofit/>
          </a:bodyPr>
          <a:lstStyle/>
          <a:p>
            <a:r>
              <a:rPr lang="en-US" b="0" dirty="0" smtClean="0"/>
              <a:t>Complex state machines maintain more information about the state</a:t>
            </a:r>
          </a:p>
          <a:p>
            <a:r>
              <a:rPr lang="en-US" b="0" dirty="0" smtClean="0"/>
              <a:t>Information is used to make state transition decisions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13" name="Picture 12" descr="level2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676400"/>
            <a:ext cx="4823637" cy="4567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Event Structure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38100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Responds to events</a:t>
            </a:r>
          </a:p>
          <a:p>
            <a:pPr lvl="1"/>
            <a:r>
              <a:rPr lang="en-US" dirty="0" smtClean="0"/>
              <a:t>FP User events, e.g. “Button pressed”</a:t>
            </a:r>
          </a:p>
          <a:p>
            <a:pPr lvl="1"/>
            <a:r>
              <a:rPr lang="en-US" dirty="0" smtClean="0"/>
              <a:t>DAQ events, e.g. “Data Available”</a:t>
            </a:r>
          </a:p>
          <a:p>
            <a:pPr lvl="1"/>
            <a:r>
              <a:rPr lang="en-US" dirty="0" smtClean="0"/>
              <a:t>Custom events generated by software</a:t>
            </a:r>
          </a:p>
          <a:p>
            <a:pPr lvl="1"/>
            <a:r>
              <a:rPr lang="en-US" dirty="0" smtClean="0"/>
              <a:t>Timeout</a:t>
            </a:r>
          </a:p>
          <a:p>
            <a:r>
              <a:rPr lang="en-US" b="0" i="1" dirty="0" smtClean="0"/>
              <a:t>Should</a:t>
            </a:r>
            <a:r>
              <a:rPr lang="en-US" i="1" dirty="0" smtClean="0"/>
              <a:t> </a:t>
            </a:r>
            <a:r>
              <a:rPr lang="en-US" b="0" dirty="0" smtClean="0"/>
              <a:t>be called inside a while loop</a:t>
            </a:r>
            <a:endParaRPr lang="en-US" b="0" i="1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6633" b="11811"/>
          <a:stretch>
            <a:fillRect/>
          </a:stretch>
        </p:blipFill>
        <p:spPr bwMode="auto">
          <a:xfrm>
            <a:off x="4572000" y="1828800"/>
            <a:ext cx="383041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38200" y="54102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Gotcha 1: By default, FP is locked while event cases execute</a:t>
            </a:r>
          </a:p>
          <a:p>
            <a:pPr marL="1028700" indent="-1028700"/>
            <a:r>
              <a:rPr lang="en-US" dirty="0" smtClean="0">
                <a:latin typeface="Arial" pitchFamily="34" charset="0"/>
                <a:cs typeface="Arial" pitchFamily="34" charset="0"/>
              </a:rPr>
              <a:t>Gotcha 2: Latch-behavior buttons not release until the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terminal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is read. Therefore, place terminal inside “Value Change” event case.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1371600"/>
            <a:ext cx="2075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Timeout (default: never)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 rot="5400000">
            <a:off x="5016278" y="1768500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00800" y="1447800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Selector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6540277" y="1841723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400" y="267718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Info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growable</a:t>
            </a:r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5562600" y="2971800"/>
            <a:ext cx="656978" cy="1588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85000"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Queues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Queues allow messages or data to be passed between independent tasks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a FIFO buffer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enqueue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elements into the queue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dequeues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the elements and processes them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 Programming -&gt; Synchronization -&gt; Queue Operations 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81400" y="2266950"/>
            <a:ext cx="5443148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http://www.cs101.org/ipij/events-queu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4953000"/>
            <a:ext cx="6257925" cy="1447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SCC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/>
              <a:t>Numerous open source choices</a:t>
            </a:r>
          </a:p>
          <a:p>
            <a:pPr lvl="1"/>
            <a:r>
              <a:rPr lang="en-US" dirty="0" smtClean="0"/>
              <a:t>In the stone age people simply copied files and folders and put dates on them</a:t>
            </a:r>
          </a:p>
          <a:p>
            <a:pPr lvl="1"/>
            <a:r>
              <a:rPr lang="en-US" dirty="0" smtClean="0"/>
              <a:t>CVS is the senile grand-daddy</a:t>
            </a:r>
          </a:p>
          <a:p>
            <a:pPr lvl="1"/>
            <a:r>
              <a:rPr lang="en-US" dirty="0" smtClean="0"/>
              <a:t>SVN is the aging prince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is the scrappy upstart</a:t>
            </a:r>
          </a:p>
          <a:p>
            <a:pPr lvl="1"/>
            <a:r>
              <a:rPr lang="en-US" dirty="0" smtClean="0"/>
              <a:t>Mercurial is also popular</a:t>
            </a:r>
          </a:p>
          <a:p>
            <a:pPr lvl="1"/>
            <a:r>
              <a:rPr lang="en-US" dirty="0" smtClean="0"/>
              <a:t>Bazaar is dead (don’t pick this one)</a:t>
            </a:r>
          </a:p>
          <a:p>
            <a:r>
              <a:rPr lang="en-US" dirty="0" smtClean="0"/>
              <a:t>Commercial choices</a:t>
            </a:r>
          </a:p>
          <a:p>
            <a:pPr lvl="1"/>
            <a:r>
              <a:rPr lang="en-US" dirty="0" smtClean="0"/>
              <a:t>Perforce</a:t>
            </a:r>
          </a:p>
          <a:p>
            <a:pPr lvl="1"/>
            <a:r>
              <a:rPr lang="en-US" dirty="0" smtClean="0"/>
              <a:t>Microsoft Team Foundation Version Control</a:t>
            </a:r>
          </a:p>
          <a:p>
            <a:pPr lvl="1"/>
            <a:r>
              <a:rPr lang="en-US" dirty="0" smtClean="0"/>
              <a:t>IBM Rational </a:t>
            </a:r>
            <a:r>
              <a:rPr lang="en-US" dirty="0" err="1" smtClean="0"/>
              <a:t>ClearCase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1000" y="2971800"/>
            <a:ext cx="3429000" cy="381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22512" y="1295400"/>
            <a:ext cx="64389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Group 36"/>
          <p:cNvGrpSpPr/>
          <p:nvPr/>
        </p:nvGrpSpPr>
        <p:grpSpPr>
          <a:xfrm>
            <a:off x="762000" y="2133600"/>
            <a:ext cx="2590800" cy="457200"/>
            <a:chOff x="762000" y="2133600"/>
            <a:chExt cx="2590800" cy="457200"/>
          </a:xfrm>
        </p:grpSpPr>
        <p:sp>
          <p:nvSpPr>
            <p:cNvPr id="11" name="TextBox 10"/>
            <p:cNvSpPr txBox="1"/>
            <p:nvPr/>
          </p:nvSpPr>
          <p:spPr>
            <a:xfrm>
              <a:off x="762000" y="2133600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Producer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/>
            <p:cNvCxnSpPr>
              <a:stCxn id="11" idx="3"/>
            </p:cNvCxnSpPr>
            <p:nvPr/>
          </p:nvCxnSpPr>
          <p:spPr>
            <a:xfrm>
              <a:off x="2459901" y="2318266"/>
              <a:ext cx="892899" cy="272534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943602" y="1828800"/>
            <a:ext cx="2244867" cy="1063822"/>
            <a:chOff x="5943602" y="1828800"/>
            <a:chExt cx="2244867" cy="1063822"/>
          </a:xfrm>
        </p:grpSpPr>
        <p:sp>
          <p:nvSpPr>
            <p:cNvPr id="14" name="TextBox 13"/>
            <p:cNvSpPr txBox="1"/>
            <p:nvPr/>
          </p:nvSpPr>
          <p:spPr>
            <a:xfrm>
              <a:off x="6400800" y="1828800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Enqueued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10800000" flipV="1">
              <a:off x="5943602" y="2285999"/>
              <a:ext cx="990599" cy="606623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762000" y="5257800"/>
            <a:ext cx="2590800" cy="445532"/>
            <a:chOff x="762000" y="5257800"/>
            <a:chExt cx="2590800" cy="445532"/>
          </a:xfrm>
        </p:grpSpPr>
        <p:sp>
          <p:nvSpPr>
            <p:cNvPr id="17" name="TextBox 16"/>
            <p:cNvSpPr txBox="1"/>
            <p:nvPr/>
          </p:nvSpPr>
          <p:spPr>
            <a:xfrm>
              <a:off x="762000" y="5334000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Consumer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 flipV="1">
              <a:off x="2588141" y="5257800"/>
              <a:ext cx="764659" cy="26086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685800" y="4267200"/>
            <a:ext cx="2895600" cy="457200"/>
            <a:chOff x="685800" y="4267200"/>
            <a:chExt cx="2895600" cy="457200"/>
          </a:xfrm>
        </p:grpSpPr>
        <p:sp>
          <p:nvSpPr>
            <p:cNvPr id="20" name="TextBox 19"/>
            <p:cNvSpPr txBox="1"/>
            <p:nvPr/>
          </p:nvSpPr>
          <p:spPr>
            <a:xfrm>
              <a:off x="685800" y="426720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Dequeued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590800" y="4495800"/>
              <a:ext cx="990600" cy="2286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81000" y="2895600"/>
            <a:ext cx="2438400" cy="369332"/>
            <a:chOff x="381000" y="2895600"/>
            <a:chExt cx="2438400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381000" y="2895600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Created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2057400" y="3124200"/>
              <a:ext cx="762000" cy="762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04800" y="1524000"/>
            <a:ext cx="2895600" cy="533400"/>
            <a:chOff x="304800" y="1524000"/>
            <a:chExt cx="2895600" cy="533400"/>
          </a:xfrm>
        </p:grpSpPr>
        <p:sp>
          <p:nvSpPr>
            <p:cNvPr id="32" name="TextBox 31"/>
            <p:cNvSpPr txBox="1"/>
            <p:nvPr/>
          </p:nvSpPr>
          <p:spPr>
            <a:xfrm>
              <a:off x="304800" y="152400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</a:t>
              </a:r>
              <a:r>
                <a:rPr lang="en-US" i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Reference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209800" y="1752600"/>
              <a:ext cx="990600" cy="3048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Lectures 3 and 4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can do it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Often helpful to process online to know if results are good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When choosing a data format consider: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Who’s using it and when?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Portability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File size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Archival needs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Text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Good for 1 or 2 dimensional data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Always write column headers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Write attributes at the top of the file</a:t>
            </a: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Self-describing formats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Usually the best choice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be both powerful and easy to use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Solve common problems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Templates are available in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Most non-sequential programs use it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States control the execution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are made to change the state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State information is maintained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in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7BDD-3664-4021-9496-751AF238EA64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18695</TotalTime>
  <Words>4348</Words>
  <Application>Microsoft Office PowerPoint</Application>
  <PresentationFormat>On-screen Show (4:3)</PresentationFormat>
  <Paragraphs>1282</Paragraphs>
  <Slides>91</Slides>
  <Notes>67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3" baseType="lpstr">
      <vt:lpstr>Office Theme</vt:lpstr>
      <vt:lpstr>Formula</vt:lpstr>
      <vt:lpstr>Getting Data in the Lab</vt:lpstr>
      <vt:lpstr>PowerPoint Presentation</vt:lpstr>
      <vt:lpstr>Software Development from 30,000 ft</vt:lpstr>
      <vt:lpstr>Software Design Life Cycle</vt:lpstr>
      <vt:lpstr>Grad Student’s SDLC</vt:lpstr>
      <vt:lpstr>Software Design Life Cycle</vt:lpstr>
      <vt:lpstr>Software Design Lifecycle</vt:lpstr>
      <vt:lpstr>Source Code Control (SCC)</vt:lpstr>
      <vt:lpstr>SCC Choices</vt:lpstr>
      <vt:lpstr>The github repos</vt:lpstr>
      <vt:lpstr>Forking the class git repository</vt:lpstr>
      <vt:lpstr>Forking the class git repository</vt:lpstr>
      <vt:lpstr>Git tasks</vt:lpstr>
      <vt:lpstr>Pulling Updates from the Class Repo</vt:lpstr>
      <vt:lpstr>Good SCC Practices</vt:lpstr>
      <vt:lpstr>An example of Subversion usage</vt:lpstr>
      <vt:lpstr>Laboratory Software Choices</vt:lpstr>
      <vt:lpstr>What is LabVIEW?</vt:lpstr>
      <vt:lpstr>LabVIEW Environment</vt:lpstr>
      <vt:lpstr>Front Panel</vt:lpstr>
      <vt:lpstr>Placing Controls</vt:lpstr>
      <vt:lpstr>Toolbar</vt:lpstr>
      <vt:lpstr>Block Diagram</vt:lpstr>
      <vt:lpstr>Toolbar</vt:lpstr>
      <vt:lpstr>Control/Indicator Terminals</vt:lpstr>
      <vt:lpstr>Building a Simple VI</vt:lpstr>
      <vt:lpstr>Dataflow</vt:lpstr>
      <vt:lpstr>Numeric Control and Indicator Types</vt:lpstr>
      <vt:lpstr>Data Types (Incomplete)</vt:lpstr>
      <vt:lpstr>Integer Data Types</vt:lpstr>
      <vt:lpstr>Binary, Decimal and Hex</vt:lpstr>
      <vt:lpstr>Floating Point Data Types</vt:lpstr>
      <vt:lpstr>Data Types—Why should I care?</vt:lpstr>
      <vt:lpstr>Data Types—Which One?</vt:lpstr>
      <vt:lpstr>Numeric Data Types--Changing</vt:lpstr>
      <vt:lpstr>Clusters</vt:lpstr>
      <vt:lpstr>Working with Clusters</vt:lpstr>
      <vt:lpstr>Arrays</vt:lpstr>
      <vt:lpstr>Working with Arrays</vt:lpstr>
      <vt:lpstr>Arrays or Clusters?</vt:lpstr>
      <vt:lpstr>Arrays &lt;-&gt; Cluster</vt:lpstr>
      <vt:lpstr>Arrays or Clusters—Why not both?</vt:lpstr>
      <vt:lpstr>Loops</vt:lpstr>
      <vt:lpstr>Auto-indexing</vt:lpstr>
      <vt:lpstr>Shift Registers</vt:lpstr>
      <vt:lpstr>Parallel Loops</vt:lpstr>
      <vt:lpstr>Case Statements</vt:lpstr>
      <vt:lpstr>PowerPoint Presentation</vt:lpstr>
      <vt:lpstr>Sequence Statements</vt:lpstr>
      <vt:lpstr>Sequence Statements</vt:lpstr>
      <vt:lpstr>We Have Charts and Graphs</vt:lpstr>
      <vt:lpstr>SubVIs!</vt:lpstr>
      <vt:lpstr>SubVIs!</vt:lpstr>
      <vt:lpstr>Error Handling</vt:lpstr>
      <vt:lpstr>Case Statements—Error Cluster</vt:lpstr>
      <vt:lpstr>Error Handling (cont.)</vt:lpstr>
      <vt:lpstr>Review</vt:lpstr>
      <vt:lpstr>Homework</vt:lpstr>
      <vt:lpstr>PowerPoint Presentation</vt:lpstr>
      <vt:lpstr>Analysis</vt:lpstr>
      <vt:lpstr>Simple Analysis</vt:lpstr>
      <vt:lpstr>Simple Analysis</vt:lpstr>
      <vt:lpstr>PowerPoint Presentation</vt:lpstr>
      <vt:lpstr>Saving Data</vt:lpstr>
      <vt:lpstr>Saving Data: What Format?</vt:lpstr>
      <vt:lpstr>Data Formats: Preliminaries</vt:lpstr>
      <vt:lpstr>Text Files</vt:lpstr>
      <vt:lpstr>Text Files: Delimiters</vt:lpstr>
      <vt:lpstr>Text Files  What’s wrong with this file?</vt:lpstr>
      <vt:lpstr>Text Files  Better with column headers</vt:lpstr>
      <vt:lpstr>Text Files  Header alignment fixed when imported to Excel</vt:lpstr>
      <vt:lpstr>Text Files  Even better</vt:lpstr>
      <vt:lpstr>Text Files  Best practices for writing text files in LabVIEW</vt:lpstr>
      <vt:lpstr>A Complete CSV Writing VI</vt:lpstr>
      <vt:lpstr>Raw Binary</vt:lpstr>
      <vt:lpstr>Big Endian vs. Little Endian</vt:lpstr>
      <vt:lpstr>What is a self-describing format?</vt:lpstr>
      <vt:lpstr>Self-describing formats </vt:lpstr>
      <vt:lpstr>Example: HDF5</vt:lpstr>
      <vt:lpstr>Simple Live HDF5 Write with Attributes</vt:lpstr>
      <vt:lpstr>Logging Data</vt:lpstr>
      <vt:lpstr>Logging Data</vt:lpstr>
      <vt:lpstr>Standard Data Streaming</vt:lpstr>
      <vt:lpstr>Design Patterns</vt:lpstr>
      <vt:lpstr>Design Patterns</vt:lpstr>
      <vt:lpstr>State Machine</vt:lpstr>
      <vt:lpstr>State Machine Maintaining State Info</vt:lpstr>
      <vt:lpstr>Event Structure</vt:lpstr>
      <vt:lpstr>Producer-Consumer Pattern</vt:lpstr>
      <vt:lpstr>Producer-Consumer Pattern</vt:lpstr>
      <vt:lpstr>Review: Lectures 3 and 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185</cp:revision>
  <dcterms:created xsi:type="dcterms:W3CDTF">2015-03-13T14:22:56Z</dcterms:created>
  <dcterms:modified xsi:type="dcterms:W3CDTF">2016-01-14T15:08:45Z</dcterms:modified>
</cp:coreProperties>
</file>